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81" r:id="rId2"/>
    <p:sldId id="256" r:id="rId3"/>
    <p:sldId id="257" r:id="rId4"/>
    <p:sldId id="260" r:id="rId5"/>
    <p:sldId id="264" r:id="rId6"/>
    <p:sldId id="270" r:id="rId7"/>
    <p:sldId id="266" r:id="rId8"/>
    <p:sldId id="271" r:id="rId9"/>
    <p:sldId id="274" r:id="rId10"/>
    <p:sldId id="273" r:id="rId11"/>
    <p:sldId id="275" r:id="rId12"/>
    <p:sldId id="276" r:id="rId13"/>
    <p:sldId id="267" r:id="rId14"/>
    <p:sldId id="269" r:id="rId15"/>
    <p:sldId id="268" r:id="rId16"/>
    <p:sldId id="262" r:id="rId17"/>
    <p:sldId id="258" r:id="rId18"/>
    <p:sldId id="261" r:id="rId19"/>
    <p:sldId id="282" r:id="rId20"/>
    <p:sldId id="286" r:id="rId21"/>
    <p:sldId id="287" r:id="rId22"/>
    <p:sldId id="306" r:id="rId23"/>
    <p:sldId id="307" r:id="rId24"/>
    <p:sldId id="308" r:id="rId25"/>
    <p:sldId id="309" r:id="rId26"/>
    <p:sldId id="311" r:id="rId27"/>
    <p:sldId id="289" r:id="rId28"/>
    <p:sldId id="312" r:id="rId29"/>
    <p:sldId id="313" r:id="rId30"/>
    <p:sldId id="292" r:id="rId31"/>
    <p:sldId id="315" r:id="rId32"/>
    <p:sldId id="316" r:id="rId33"/>
    <p:sldId id="297" r:id="rId34"/>
    <p:sldId id="318" r:id="rId35"/>
    <p:sldId id="320" r:id="rId36"/>
    <p:sldId id="295" r:id="rId37"/>
    <p:sldId id="322" r:id="rId38"/>
    <p:sldId id="300" r:id="rId39"/>
    <p:sldId id="303" r:id="rId40"/>
    <p:sldId id="304" r:id="rId41"/>
    <p:sldId id="305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2" r:id="rId51"/>
    <p:sldId id="331" r:id="rId52"/>
    <p:sldId id="333" r:id="rId53"/>
    <p:sldId id="334" r:id="rId54"/>
    <p:sldId id="335" r:id="rId55"/>
    <p:sldId id="337" r:id="rId56"/>
    <p:sldId id="338" r:id="rId57"/>
    <p:sldId id="336" r:id="rId58"/>
    <p:sldId id="339" r:id="rId59"/>
    <p:sldId id="341" r:id="rId60"/>
    <p:sldId id="342" r:id="rId61"/>
    <p:sldId id="340" r:id="rId62"/>
    <p:sldId id="343" r:id="rId63"/>
    <p:sldId id="344" r:id="rId64"/>
    <p:sldId id="345" r:id="rId65"/>
    <p:sldId id="346" r:id="rId66"/>
    <p:sldId id="347" r:id="rId67"/>
    <p:sldId id="348" r:id="rId68"/>
    <p:sldId id="349" r:id="rId69"/>
    <p:sldId id="350" r:id="rId70"/>
    <p:sldId id="279" r:id="rId71"/>
    <p:sldId id="280" r:id="rId72"/>
    <p:sldId id="277" r:id="rId7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FF66"/>
    <a:srgbClr val="66FF99"/>
    <a:srgbClr val="99FFCC"/>
    <a:srgbClr val="99FF99"/>
    <a:srgbClr val="9999FF"/>
    <a:srgbClr val="66FFCC"/>
    <a:srgbClr val="6699FF"/>
    <a:srgbClr val="99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 showGuides="1">
      <p:cViewPr varScale="1">
        <p:scale>
          <a:sx n="110" d="100"/>
          <a:sy n="110" d="100"/>
        </p:scale>
        <p:origin x="15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81EB6-2A4E-45FC-BE28-879AC36D2B69}" type="datetimeFigureOut">
              <a:rPr lang="es-419" smtClean="0"/>
              <a:t>15/08/19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30C78-F620-48BF-9360-B4639210F0C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5816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39C9A-7B84-4056-B341-6BB77FE70FC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1883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694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193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248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592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886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680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227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4397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748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11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740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71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511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221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919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080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150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ed75ccf_0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78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24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52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7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73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219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66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09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443BD-2288-4234-A78A-64BC692723C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19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9AA23-CF3F-4728-9877-43283D043A7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60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4D84-4B68-4B28-B63B-1F2F71D3907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47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360350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27727" y="4597554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79635" y="3373479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6322" y="133987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03950" y="5654657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6310" y="1990890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738050" y="27132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71659" y="250448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271584" y="47482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729213" y="6127438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02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2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0746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3593400" y="1074285"/>
            <a:ext cx="1957200" cy="1093200"/>
            <a:chOff x="3593400" y="1760085"/>
            <a:chExt cx="1957200" cy="109320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872097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114800" y="269685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 flipH="1">
            <a:off x="4749075" y="753125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-87" y="6333125"/>
            <a:ext cx="91440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93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69B1E-D06C-4881-81E9-8D976DCC7F9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68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AFE54-D15B-40C7-9C7B-8E172E8DDAE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86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AFF49-D5E5-40E7-9A0E-921BCCD78E4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67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285BD-73AB-41A7-B486-DEA81175114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94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736BC-34E3-4715-9699-37B0B433980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20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28D0B-4CA4-4680-BEF2-F12DC250DA6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55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0E72C-39C7-4AD8-97AC-2B38DDADA21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71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4AF49-6424-46F0-8340-AAED1A729A8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87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8FD0CD-C7A5-44D9-AF3B-95D22C99FEC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8706" y="476676"/>
            <a:ext cx="7360024" cy="4382984"/>
          </a:xfrm>
        </p:spPr>
        <p:txBody>
          <a:bodyPr>
            <a:noAutofit/>
          </a:bodyPr>
          <a:lstStyle/>
          <a:p>
            <a:pPr algn="ctr"/>
            <a:r>
              <a:rPr lang="es-PE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COMITÉ DE CALIDAD DE LA FACULTAD DE DERECHO Y C.CP.</a:t>
            </a:r>
            <a:br>
              <a:rPr lang="es-PE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s-PE" sz="3600" b="1" dirty="0">
                <a:solidFill>
                  <a:srgbClr val="80008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Rumbo a la acreditación Nacional de la </a:t>
            </a:r>
            <a:br>
              <a:rPr lang="es-PE" sz="3600" b="1" dirty="0">
                <a:solidFill>
                  <a:srgbClr val="80008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s-PE" sz="3600" b="1">
                <a:solidFill>
                  <a:srgbClr val="80008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Escuela </a:t>
            </a:r>
            <a:r>
              <a:rPr lang="es-PE" sz="3600" b="1" smtClean="0">
                <a:solidFill>
                  <a:srgbClr val="80008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Profesional </a:t>
            </a:r>
            <a:r>
              <a:rPr lang="es-PE" sz="3600" b="1">
                <a:solidFill>
                  <a:srgbClr val="80008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 </a:t>
            </a:r>
            <a:r>
              <a:rPr lang="es-PE" sz="3600" b="1" smtClean="0">
                <a:solidFill>
                  <a:srgbClr val="80008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Derecho</a:t>
            </a:r>
            <a:r>
              <a:rPr lang="es-PE" sz="3600" b="1" dirty="0">
                <a:solidFill>
                  <a:srgbClr val="80008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s-PE" sz="3600" b="1" dirty="0">
                <a:solidFill>
                  <a:srgbClr val="80008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s-PE" sz="3600" b="1" dirty="0">
                <a:solidFill>
                  <a:srgbClr val="80008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UNMSM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30771" y="5531198"/>
            <a:ext cx="2044112" cy="3481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PE" sz="105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Oficina Central de </a:t>
            </a:r>
            <a:r>
              <a:rPr lang="es-PE" sz="9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CALIDAD </a:t>
            </a:r>
          </a:p>
          <a:p>
            <a:pPr algn="just">
              <a:spcBef>
                <a:spcPts val="0"/>
              </a:spcBef>
            </a:pPr>
            <a:r>
              <a:rPr lang="es-PE" sz="9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ACADÉMICA Y ACREDITACIÓN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" y="5423829"/>
            <a:ext cx="1671638" cy="472684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1140142" y="5389539"/>
            <a:ext cx="354901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32961" y="10270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/>
        </p:nvGraphicFramePr>
        <p:xfrm>
          <a:off x="7825134" y="5301744"/>
          <a:ext cx="498764" cy="59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1152381" imgH="1362265" progId="MSPhotoEd.3">
                  <p:embed/>
                </p:oleObj>
              </mc:Choice>
              <mc:Fallback>
                <p:oleObj r:id="rId5" imgW="1152381" imgH="1362265" progId="MSPhotoEd.3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134" y="5301744"/>
                        <a:ext cx="498764" cy="59735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bg2">
                              <a:tint val="90000"/>
                              <a:satMod val="92000"/>
                              <a:lumMod val="120000"/>
                            </a:schemeClr>
                          </a:gs>
                          <a:gs pos="51000">
                            <a:schemeClr val="bg2">
                              <a:shade val="98000"/>
                              <a:satMod val="120000"/>
                              <a:lumMod val="98000"/>
                            </a:schemeClr>
                          </a:gs>
                        </a:gsLst>
                        <a:path path="circle">
                          <a:fillToRect l="50000" t="50000" r="100000" b="10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5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lamada de flecha hacia abajo 8"/>
          <p:cNvSpPr/>
          <p:nvPr/>
        </p:nvSpPr>
        <p:spPr>
          <a:xfrm>
            <a:off x="4211960" y="608548"/>
            <a:ext cx="3062227" cy="606457"/>
          </a:xfrm>
          <a:prstGeom prst="downArrowCallou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Estándares</a:t>
            </a:r>
          </a:p>
        </p:txBody>
      </p:sp>
      <p:sp>
        <p:nvSpPr>
          <p:cNvPr id="10" name="Elipse 9"/>
          <p:cNvSpPr/>
          <p:nvPr/>
        </p:nvSpPr>
        <p:spPr>
          <a:xfrm>
            <a:off x="293767" y="1785269"/>
            <a:ext cx="2088232" cy="1152537"/>
          </a:xfrm>
          <a:prstGeom prst="ellipse">
            <a:avLst/>
          </a:prstGeom>
          <a:solidFill>
            <a:srgbClr val="66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002060"/>
                </a:solidFill>
              </a:rPr>
              <a:t>Seguimiento a estudiantes</a:t>
            </a:r>
          </a:p>
        </p:txBody>
      </p:sp>
      <p:sp>
        <p:nvSpPr>
          <p:cNvPr id="11" name="Elipse 10"/>
          <p:cNvSpPr/>
          <p:nvPr/>
        </p:nvSpPr>
        <p:spPr>
          <a:xfrm>
            <a:off x="208511" y="3274480"/>
            <a:ext cx="2258744" cy="1224136"/>
          </a:xfrm>
          <a:prstGeom prst="ellipse">
            <a:avLst/>
          </a:prstGeom>
          <a:solidFill>
            <a:srgbClr val="66FF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002060"/>
                </a:solidFill>
              </a:rPr>
              <a:t>Investigación, Desarrollo Tecnológico e Innovación</a:t>
            </a:r>
          </a:p>
        </p:txBody>
      </p:sp>
      <p:sp>
        <p:nvSpPr>
          <p:cNvPr id="12" name="Llamada de flecha hacia abajo 11"/>
          <p:cNvSpPr/>
          <p:nvPr/>
        </p:nvSpPr>
        <p:spPr>
          <a:xfrm>
            <a:off x="300772" y="601040"/>
            <a:ext cx="3062227" cy="606457"/>
          </a:xfrm>
          <a:prstGeom prst="downArrowCallou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Factores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151736" y="1715207"/>
            <a:ext cx="5607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</a:rPr>
              <a:t>20. Seguimiento al desempeño de los estudiantes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151736" y="2197683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+mn-lt"/>
              </a:rPr>
              <a:t>21. Actividades extracurriculares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306096" y="3240217"/>
            <a:ext cx="5607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</a:rPr>
              <a:t>22. Gestión y calidad de la </a:t>
            </a:r>
            <a:r>
              <a:rPr lang="es-PE" dirty="0" err="1">
                <a:solidFill>
                  <a:srgbClr val="002060"/>
                </a:solidFill>
                <a:latin typeface="+mn-lt"/>
              </a:rPr>
              <a:t>I+D+i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 realizada por docentes 	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3306096" y="3815026"/>
            <a:ext cx="529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+mn-lt"/>
              </a:rPr>
              <a:t>23. </a:t>
            </a:r>
            <a:r>
              <a:rPr lang="es-PE" dirty="0" err="1">
                <a:solidFill>
                  <a:srgbClr val="002060"/>
                </a:solidFill>
                <a:latin typeface="+mn-lt"/>
              </a:rPr>
              <a:t>I+D+i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 para la obtención del grado y el título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3293720" y="4171592"/>
            <a:ext cx="5572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</a:rPr>
              <a:t>24. Publicaciones de los resultados de </a:t>
            </a:r>
            <a:r>
              <a:rPr lang="es-PE" dirty="0" err="1">
                <a:solidFill>
                  <a:srgbClr val="002060"/>
                </a:solidFill>
              </a:rPr>
              <a:t>I+D+i</a:t>
            </a:r>
            <a:r>
              <a:rPr lang="es-PE" dirty="0">
                <a:solidFill>
                  <a:srgbClr val="002060"/>
                </a:solidFill>
              </a:rPr>
              <a:t>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8" name="Elipse 27"/>
          <p:cNvSpPr/>
          <p:nvPr/>
        </p:nvSpPr>
        <p:spPr>
          <a:xfrm>
            <a:off x="75438" y="5192545"/>
            <a:ext cx="2552346" cy="1008112"/>
          </a:xfrm>
          <a:prstGeom prst="ellipse">
            <a:avLst/>
          </a:prstGeom>
          <a:solidFill>
            <a:srgbClr val="99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700" dirty="0">
                <a:solidFill>
                  <a:srgbClr val="002060"/>
                </a:solidFill>
              </a:rPr>
              <a:t>Responsabilidad Social Universitaria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3306096" y="5315243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002060"/>
                </a:solidFill>
              </a:rPr>
              <a:t>25.</a:t>
            </a:r>
            <a:r>
              <a:rPr lang="es-PE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PE" dirty="0">
                <a:solidFill>
                  <a:srgbClr val="002060"/>
                </a:solidFill>
              </a:rPr>
              <a:t>Responsabilidad social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3299908" y="5772092"/>
            <a:ext cx="5619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</a:rPr>
              <a:t>26. Implementación de políticas ambientales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2" name="Flecha a la derecha con muesca 31"/>
          <p:cNvSpPr/>
          <p:nvPr/>
        </p:nvSpPr>
        <p:spPr>
          <a:xfrm>
            <a:off x="2441972" y="1874108"/>
            <a:ext cx="709764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Flecha a la derecha con muesca 32"/>
          <p:cNvSpPr/>
          <p:nvPr/>
        </p:nvSpPr>
        <p:spPr>
          <a:xfrm>
            <a:off x="2523698" y="3563382"/>
            <a:ext cx="755257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Flecha a la derecha con muesca 33"/>
          <p:cNvSpPr/>
          <p:nvPr/>
        </p:nvSpPr>
        <p:spPr>
          <a:xfrm>
            <a:off x="2655112" y="5373436"/>
            <a:ext cx="707887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26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/>
      <p:bldP spid="31" grpId="0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lamada de flecha hacia abajo 8"/>
          <p:cNvSpPr/>
          <p:nvPr/>
        </p:nvSpPr>
        <p:spPr>
          <a:xfrm>
            <a:off x="4578490" y="1314956"/>
            <a:ext cx="3062227" cy="606457"/>
          </a:xfrm>
          <a:prstGeom prst="downArrowCallou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Estándares</a:t>
            </a:r>
          </a:p>
        </p:txBody>
      </p:sp>
      <p:sp>
        <p:nvSpPr>
          <p:cNvPr id="10" name="Elipse 9"/>
          <p:cNvSpPr/>
          <p:nvPr/>
        </p:nvSpPr>
        <p:spPr>
          <a:xfrm>
            <a:off x="843273" y="2070667"/>
            <a:ext cx="1664356" cy="11525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002060"/>
                </a:solidFill>
              </a:rPr>
              <a:t>Servicios de Bienestar</a:t>
            </a:r>
          </a:p>
        </p:txBody>
      </p:sp>
      <p:sp>
        <p:nvSpPr>
          <p:cNvPr id="11" name="Elipse 10"/>
          <p:cNvSpPr/>
          <p:nvPr/>
        </p:nvSpPr>
        <p:spPr>
          <a:xfrm>
            <a:off x="505144" y="3717032"/>
            <a:ext cx="2304293" cy="1028947"/>
          </a:xfrm>
          <a:prstGeom prst="ellipse">
            <a:avLst/>
          </a:prstGeom>
          <a:solidFill>
            <a:srgbClr val="99FF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700" dirty="0">
                <a:solidFill>
                  <a:srgbClr val="002060"/>
                </a:solidFill>
              </a:rPr>
              <a:t>Infraestructura y Soporte</a:t>
            </a:r>
          </a:p>
        </p:txBody>
      </p:sp>
      <p:sp>
        <p:nvSpPr>
          <p:cNvPr id="12" name="Llamada de flecha hacia abajo 11"/>
          <p:cNvSpPr/>
          <p:nvPr/>
        </p:nvSpPr>
        <p:spPr>
          <a:xfrm>
            <a:off x="196606" y="1309807"/>
            <a:ext cx="3062227" cy="606457"/>
          </a:xfrm>
          <a:prstGeom prst="downArrowCallou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Factores</a:t>
            </a:r>
          </a:p>
        </p:txBody>
      </p:sp>
      <p:sp>
        <p:nvSpPr>
          <p:cNvPr id="17" name="Elipse 16"/>
          <p:cNvSpPr/>
          <p:nvPr/>
        </p:nvSpPr>
        <p:spPr>
          <a:xfrm>
            <a:off x="631335" y="5228138"/>
            <a:ext cx="2088232" cy="1000905"/>
          </a:xfrm>
          <a:prstGeom prst="ellipse">
            <a:avLst/>
          </a:prstGeom>
          <a:solidFill>
            <a:srgbClr val="66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002060"/>
                </a:solidFill>
              </a:rPr>
              <a:t>Recursos Humanos</a:t>
            </a:r>
          </a:p>
        </p:txBody>
      </p:sp>
      <p:sp>
        <p:nvSpPr>
          <p:cNvPr id="26" name="Título 3"/>
          <p:cNvSpPr>
            <a:spLocks noGrp="1"/>
          </p:cNvSpPr>
          <p:nvPr>
            <p:ph type="title"/>
          </p:nvPr>
        </p:nvSpPr>
        <p:spPr>
          <a:xfrm>
            <a:off x="683604" y="260648"/>
            <a:ext cx="8229600" cy="864096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  <a:t>Dimensión 3: Soporte Institucional</a:t>
            </a:r>
            <a:b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s-PE" sz="3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09072" y="23490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  <a:cs typeface="+mn-cs"/>
              </a:rPr>
              <a:t>27. Bienestar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923928" y="32696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  <a:cs typeface="+mn-cs"/>
              </a:rPr>
              <a:t>28. Equipamiento y uso de la infraestructura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923928" y="38209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  <a:cs typeface="+mn-cs"/>
              </a:rPr>
              <a:t>29. Mantenimiento de la infraestructura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894415" y="4144145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  <a:cs typeface="+mn-cs"/>
              </a:rPr>
              <a:t>30. Sistema de información y comunicación 	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895872" y="45134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  <a:cs typeface="+mn-cs"/>
              </a:rPr>
              <a:t>31. Centros de información y referencia.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70738" y="54145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  <a:cs typeface="+mn-cs"/>
              </a:rPr>
              <a:t>32. Recursos humanos para la gestión del programa de estudios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5" name="Flecha a la derecha con muesca 24"/>
          <p:cNvSpPr/>
          <p:nvPr/>
        </p:nvSpPr>
        <p:spPr>
          <a:xfrm>
            <a:off x="2670424" y="2246082"/>
            <a:ext cx="864096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Flecha a la derecha con muesca 26"/>
          <p:cNvSpPr/>
          <p:nvPr/>
        </p:nvSpPr>
        <p:spPr>
          <a:xfrm>
            <a:off x="2860031" y="3834047"/>
            <a:ext cx="864096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Flecha a la derecha con muesca 27"/>
          <p:cNvSpPr/>
          <p:nvPr/>
        </p:nvSpPr>
        <p:spPr>
          <a:xfrm>
            <a:off x="2913104" y="5425660"/>
            <a:ext cx="864096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36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7" grpId="0" animBg="1"/>
      <p:bldP spid="26" grpId="0" animBg="1"/>
      <p:bldP spid="3" grpId="0"/>
      <p:bldP spid="4" grpId="0"/>
      <p:bldP spid="8" grpId="0"/>
      <p:bldP spid="13" grpId="0"/>
      <p:bldP spid="15" grpId="0"/>
      <p:bldP spid="16" grpId="0"/>
      <p:bldP spid="25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lamada de flecha hacia abajo 8"/>
          <p:cNvSpPr/>
          <p:nvPr/>
        </p:nvSpPr>
        <p:spPr>
          <a:xfrm>
            <a:off x="4572000" y="1772816"/>
            <a:ext cx="3062227" cy="606457"/>
          </a:xfrm>
          <a:prstGeom prst="downArrowCallou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Estándares</a:t>
            </a:r>
          </a:p>
        </p:txBody>
      </p:sp>
      <p:sp>
        <p:nvSpPr>
          <p:cNvPr id="10" name="Elipse 9"/>
          <p:cNvSpPr/>
          <p:nvPr/>
        </p:nvSpPr>
        <p:spPr>
          <a:xfrm>
            <a:off x="575591" y="3016562"/>
            <a:ext cx="2304256" cy="1152537"/>
          </a:xfrm>
          <a:prstGeom prst="ellipse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002060"/>
                </a:solidFill>
              </a:rPr>
              <a:t>Verificación del Perfil De Egreso</a:t>
            </a:r>
          </a:p>
        </p:txBody>
      </p:sp>
      <p:sp>
        <p:nvSpPr>
          <p:cNvPr id="12" name="Llamada de flecha hacia abajo 11"/>
          <p:cNvSpPr/>
          <p:nvPr/>
        </p:nvSpPr>
        <p:spPr>
          <a:xfrm>
            <a:off x="196605" y="1772816"/>
            <a:ext cx="3062227" cy="606457"/>
          </a:xfrm>
          <a:prstGeom prst="downArrowCallou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Factores</a:t>
            </a:r>
          </a:p>
        </p:txBody>
      </p:sp>
      <p:sp>
        <p:nvSpPr>
          <p:cNvPr id="26" name="Título 3"/>
          <p:cNvSpPr>
            <a:spLocks noGrp="1"/>
          </p:cNvSpPr>
          <p:nvPr>
            <p:ph type="title"/>
          </p:nvPr>
        </p:nvSpPr>
        <p:spPr>
          <a:xfrm>
            <a:off x="609381" y="434434"/>
            <a:ext cx="8229600" cy="864096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  <a:t>Dimensión 4: Resultados</a:t>
            </a:r>
            <a:b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s-PE" sz="3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14951" y="306896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002060"/>
                </a:solidFill>
              </a:rPr>
              <a:t>33. Logro de competencias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14951" y="3522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</a:rPr>
              <a:t>34. Seguimiento a egresados y objetivos educacionales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8" name="Flecha a la derecha con muesca 17"/>
          <p:cNvSpPr/>
          <p:nvPr/>
        </p:nvSpPr>
        <p:spPr>
          <a:xfrm>
            <a:off x="3059832" y="3253626"/>
            <a:ext cx="864096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2318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6" grpId="0" animBg="1"/>
      <p:bldP spid="2" grpId="0"/>
      <p:bldP spid="5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08520" y="1509482"/>
            <a:ext cx="9324529" cy="4525963"/>
          </a:xfrm>
        </p:spPr>
        <p:txBody>
          <a:bodyPr/>
          <a:lstStyle/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PE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Autoevaluación:</a:t>
            </a: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Proceso de evaluación orientado a la mejora de la calidad, desarrollado por las 	propias instituciones o programas de estudios con la participación de sus 	miembros y grupos de interés.</a:t>
            </a: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PE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externa:</a:t>
            </a: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Proceso conducido por un equipo de evaluadores con conocimiento del 	programa de estudios, la administración universitaria y metodologías de 	evaluación; con dos fines: verificar el logro de los estándares de calidad e 	identificar fortalezas, buenas prácticas y retos para la mejora continua de 	los 	programas de estudios. </a:t>
            </a: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PE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Decisión: </a:t>
            </a: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  <a:tabLst>
                <a:tab pos="447675" algn="l"/>
              </a:tabLst>
            </a:pPr>
            <a:r>
              <a:rPr lang="es-PE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Si algún estándar no se logra, no se otorga la acreditación.</a:t>
            </a: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  <a:tabLst>
                <a:tab pos="447675" algn="l"/>
              </a:tabLst>
            </a:pPr>
            <a:r>
              <a:rPr lang="es-PE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Si todos los estándares se logran; pero alguno de ellos con debilidad, la 	acreditación se otorga por 2 años.</a:t>
            </a: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  <a:tabLst>
                <a:tab pos="447675" algn="l"/>
              </a:tabLst>
            </a:pPr>
            <a:r>
              <a:rPr lang="es-PE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Si todos los estándares se logran plenamente, la acreditación se otorga por 6 años.</a:t>
            </a:r>
          </a:p>
          <a:p>
            <a:endParaRPr lang="es-PE" dirty="0"/>
          </a:p>
        </p:txBody>
      </p:sp>
      <p:sp>
        <p:nvSpPr>
          <p:cNvPr id="4" name="Pentágono 3"/>
          <p:cNvSpPr/>
          <p:nvPr/>
        </p:nvSpPr>
        <p:spPr>
          <a:xfrm>
            <a:off x="281173" y="1509482"/>
            <a:ext cx="432048" cy="360040"/>
          </a:xfrm>
          <a:prstGeom prst="homePlat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redondeado 5"/>
          <p:cNvSpPr/>
          <p:nvPr/>
        </p:nvSpPr>
        <p:spPr>
          <a:xfrm>
            <a:off x="679613" y="258864"/>
            <a:ext cx="8075240" cy="1080121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3500" b="1" dirty="0">
                <a:solidFill>
                  <a:srgbClr val="002060"/>
                </a:solidFill>
              </a:rPr>
              <a:t>¿Cuáles son las etapas del proceso de acreditación?</a:t>
            </a:r>
          </a:p>
        </p:txBody>
      </p:sp>
      <p:sp>
        <p:nvSpPr>
          <p:cNvPr id="7" name="Pentágono 6"/>
          <p:cNvSpPr/>
          <p:nvPr/>
        </p:nvSpPr>
        <p:spPr>
          <a:xfrm>
            <a:off x="251520" y="2955678"/>
            <a:ext cx="432048" cy="360040"/>
          </a:xfrm>
          <a:prstGeom prst="homePlat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entágono 7"/>
          <p:cNvSpPr/>
          <p:nvPr/>
        </p:nvSpPr>
        <p:spPr>
          <a:xfrm>
            <a:off x="264913" y="4869160"/>
            <a:ext cx="432048" cy="36004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772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270c81.medialib.glogster.com/mikel121212/media/61/612f5bec61dbb549265da8c6d0b3643406cb1ec0/pro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43" y="1628800"/>
            <a:ext cx="12640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6 Rectángulo"/>
          <p:cNvSpPr/>
          <p:nvPr/>
        </p:nvSpPr>
        <p:spPr>
          <a:xfrm>
            <a:off x="323528" y="3244614"/>
            <a:ext cx="2033487" cy="1255955"/>
          </a:xfrm>
          <a:prstGeom prst="rect">
            <a:avLst/>
          </a:prstGeom>
          <a:solidFill>
            <a:srgbClr val="CC66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Revalorará su labor.</a:t>
            </a:r>
          </a:p>
        </p:txBody>
      </p:sp>
      <p:sp>
        <p:nvSpPr>
          <p:cNvPr id="14" name="8 Rectángulo"/>
          <p:cNvSpPr/>
          <p:nvPr/>
        </p:nvSpPr>
        <p:spPr>
          <a:xfrm>
            <a:off x="6353181" y="3255936"/>
            <a:ext cx="2555776" cy="1244634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Promoverá una cultura de mejora continua.</a:t>
            </a:r>
          </a:p>
        </p:txBody>
      </p:sp>
      <p:sp>
        <p:nvSpPr>
          <p:cNvPr id="15" name="9 Rectángulo"/>
          <p:cNvSpPr/>
          <p:nvPr/>
        </p:nvSpPr>
        <p:spPr>
          <a:xfrm>
            <a:off x="3131840" y="3255936"/>
            <a:ext cx="2947656" cy="1244634"/>
          </a:xfrm>
          <a:prstGeom prst="rect">
            <a:avLst/>
          </a:prstGeom>
          <a:solidFill>
            <a:srgbClr val="33CCCC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Reafirmará y elevará la calidad de la labor académica y de investigación .</a:t>
            </a:r>
          </a:p>
        </p:txBody>
      </p:sp>
      <p:sp>
        <p:nvSpPr>
          <p:cNvPr id="16" name="10 Rectángulo"/>
          <p:cNvSpPr/>
          <p:nvPr/>
        </p:nvSpPr>
        <p:spPr>
          <a:xfrm>
            <a:off x="1196815" y="4944366"/>
            <a:ext cx="2799121" cy="1663336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Posibilitará la reforma de nuestros planes de estudio e investigación.</a:t>
            </a:r>
          </a:p>
        </p:txBody>
      </p:sp>
      <p:sp>
        <p:nvSpPr>
          <p:cNvPr id="17" name="11 Rectángulo"/>
          <p:cNvSpPr/>
          <p:nvPr/>
        </p:nvSpPr>
        <p:spPr>
          <a:xfrm>
            <a:off x="4818647" y="4956608"/>
            <a:ext cx="3497769" cy="1651094"/>
          </a:xfrm>
          <a:prstGeom prst="rect">
            <a:avLst/>
          </a:prstGeom>
          <a:solidFill>
            <a:srgbClr val="00CC66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Permitirá una capacitación constante  que  consolide  nuestro reconocimiento académico.</a:t>
            </a:r>
          </a:p>
        </p:txBody>
      </p:sp>
      <p:sp>
        <p:nvSpPr>
          <p:cNvPr id="18" name="12 Flecha curvada hacia la derecha"/>
          <p:cNvSpPr/>
          <p:nvPr/>
        </p:nvSpPr>
        <p:spPr>
          <a:xfrm>
            <a:off x="1043608" y="1730891"/>
            <a:ext cx="1868596" cy="1000125"/>
          </a:xfrm>
          <a:prstGeom prst="curvedRightArrow">
            <a:avLst/>
          </a:prstGeom>
          <a:solidFill>
            <a:srgbClr val="0070C0"/>
          </a:solidFill>
          <a:ln w="25400" cap="flat" cmpd="sng" algn="ctr">
            <a:solidFill>
              <a:srgbClr val="33CCCC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13 Flecha curvada hacia la izquierda"/>
          <p:cNvSpPr/>
          <p:nvPr/>
        </p:nvSpPr>
        <p:spPr>
          <a:xfrm>
            <a:off x="6345632" y="1802328"/>
            <a:ext cx="1813637" cy="928688"/>
          </a:xfrm>
          <a:prstGeom prst="curvedLeftArrow">
            <a:avLst/>
          </a:prstGeom>
          <a:solidFill>
            <a:srgbClr val="0070C0"/>
          </a:solidFill>
          <a:ln w="25400" cap="flat" cmpd="sng" algn="ctr">
            <a:solidFill>
              <a:srgbClr val="33CCCC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endParaRPr lang="es-PE" sz="2000" ker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625388" y="404664"/>
            <a:ext cx="8075240" cy="1080121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la acreditación es importante para los docentes?</a:t>
            </a:r>
          </a:p>
        </p:txBody>
      </p:sp>
    </p:spTree>
    <p:extLst>
      <p:ext uri="{BB962C8B-B14F-4D97-AF65-F5344CB8AC3E}">
        <p14:creationId xmlns:p14="http://schemas.microsoft.com/office/powerpoint/2010/main" val="24268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Llamada de nube"/>
          <p:cNvSpPr/>
          <p:nvPr/>
        </p:nvSpPr>
        <p:spPr>
          <a:xfrm rot="20935088">
            <a:off x="80705" y="1777259"/>
            <a:ext cx="2876910" cy="1353800"/>
          </a:xfrm>
          <a:prstGeom prst="cloudCallout">
            <a:avLst/>
          </a:prstGeom>
          <a:solidFill>
            <a:srgbClr val="6699FF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kumimoji="0" lang="es-P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enombre</a:t>
            </a: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 internacional</a:t>
            </a:r>
          </a:p>
        </p:txBody>
      </p:sp>
      <p:sp>
        <p:nvSpPr>
          <p:cNvPr id="5" name="3 Llamada de nube"/>
          <p:cNvSpPr/>
          <p:nvPr/>
        </p:nvSpPr>
        <p:spPr>
          <a:xfrm rot="20681648">
            <a:off x="139809" y="3196751"/>
            <a:ext cx="3264309" cy="1571636"/>
          </a:xfrm>
          <a:prstGeom prst="cloudCallout">
            <a:avLst/>
          </a:prstGeom>
          <a:solidFill>
            <a:srgbClr val="FF9966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Seremos un referente a nivel nacional e internacional.</a:t>
            </a:r>
          </a:p>
        </p:txBody>
      </p:sp>
      <p:sp>
        <p:nvSpPr>
          <p:cNvPr id="6" name="5 Llamada de nube"/>
          <p:cNvSpPr/>
          <p:nvPr/>
        </p:nvSpPr>
        <p:spPr>
          <a:xfrm rot="521850">
            <a:off x="3311154" y="3629436"/>
            <a:ext cx="3231181" cy="1703519"/>
          </a:xfrm>
          <a:prstGeom prst="cloudCallout">
            <a:avLst/>
          </a:prstGeom>
          <a:solidFill>
            <a:srgbClr val="3399FF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Logro de mayores metas de desarrollo institucional.</a:t>
            </a:r>
          </a:p>
        </p:txBody>
      </p:sp>
      <p:sp>
        <p:nvSpPr>
          <p:cNvPr id="8" name="11 Llamada de nube"/>
          <p:cNvSpPr/>
          <p:nvPr/>
        </p:nvSpPr>
        <p:spPr>
          <a:xfrm rot="20558685" flipH="1">
            <a:off x="323823" y="4906795"/>
            <a:ext cx="3122000" cy="1758919"/>
          </a:xfrm>
          <a:prstGeom prst="cloudCallout">
            <a:avLst/>
          </a:prstGeom>
          <a:solidFill>
            <a:srgbClr val="33339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Apertura al </a:t>
            </a: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mercado nacional e internacional.</a:t>
            </a:r>
          </a:p>
        </p:txBody>
      </p:sp>
      <p:sp>
        <p:nvSpPr>
          <p:cNvPr id="9" name="4 Llamada de nube"/>
          <p:cNvSpPr/>
          <p:nvPr/>
        </p:nvSpPr>
        <p:spPr>
          <a:xfrm>
            <a:off x="3306154" y="1988285"/>
            <a:ext cx="3241180" cy="1213839"/>
          </a:xfrm>
          <a:prstGeom prst="cloudCallou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kumimoji="0" lang="es-P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ayor</a:t>
            </a: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 impacto y reconocimiento</a:t>
            </a:r>
          </a:p>
        </p:txBody>
      </p:sp>
      <p:sp>
        <p:nvSpPr>
          <p:cNvPr id="10" name="7 Llamada de nube"/>
          <p:cNvSpPr/>
          <p:nvPr/>
        </p:nvSpPr>
        <p:spPr>
          <a:xfrm rot="922491">
            <a:off x="6195185" y="2743811"/>
            <a:ext cx="2960819" cy="1457490"/>
          </a:xfrm>
          <a:prstGeom prst="cloudCallout">
            <a:avLst/>
          </a:prstGeom>
          <a:solidFill>
            <a:srgbClr val="CC99FF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Promocionará la cultura de la calidad.</a:t>
            </a:r>
          </a:p>
        </p:txBody>
      </p:sp>
      <p:pic>
        <p:nvPicPr>
          <p:cNvPr id="11" name="Picture 2" descr="Resultado de imagen para me pregun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15" y="5611792"/>
            <a:ext cx="3277752" cy="117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6 Llamada de nube"/>
          <p:cNvSpPr/>
          <p:nvPr/>
        </p:nvSpPr>
        <p:spPr>
          <a:xfrm rot="1388078">
            <a:off x="6247097" y="4479090"/>
            <a:ext cx="2937703" cy="2004101"/>
          </a:xfrm>
          <a:prstGeom prst="cloudCallout">
            <a:avLst/>
          </a:prstGeom>
          <a:solidFill>
            <a:srgbClr val="00CC66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Generará sistemas de evaluación permanente y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mejoramiento continuo.</a:t>
            </a:r>
            <a:endParaRPr kumimoji="0" lang="es-PE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25388" y="404664"/>
            <a:ext cx="8075240" cy="1080121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la acreditación es importante para los estudiantes?</a:t>
            </a:r>
          </a:p>
        </p:txBody>
      </p:sp>
    </p:spTree>
    <p:extLst>
      <p:ext uri="{BB962C8B-B14F-4D97-AF65-F5344CB8AC3E}">
        <p14:creationId xmlns:p14="http://schemas.microsoft.com/office/powerpoint/2010/main" val="21302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esultado de imagen para egresados universitarios animados"/>
          <p:cNvSpPr>
            <a:spLocks noChangeAspect="1" noChangeArrowheads="1"/>
          </p:cNvSpPr>
          <p:nvPr/>
        </p:nvSpPr>
        <p:spPr bwMode="auto">
          <a:xfrm>
            <a:off x="106871" y="-10480"/>
            <a:ext cx="4257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4 Rectángulo redondeado"/>
          <p:cNvSpPr/>
          <p:nvPr/>
        </p:nvSpPr>
        <p:spPr>
          <a:xfrm>
            <a:off x="182328" y="4257806"/>
            <a:ext cx="3892202" cy="1603068"/>
          </a:xfrm>
          <a:prstGeom prst="roundRect">
            <a:avLst/>
          </a:prstGeom>
          <a:solidFill>
            <a:srgbClr val="99FF66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Asegurará y conservará la calidad de  la carrera en las diferentes áreas de desenvolvimiento de los egresados.</a:t>
            </a:r>
          </a:p>
        </p:txBody>
      </p:sp>
      <p:sp>
        <p:nvSpPr>
          <p:cNvPr id="6" name="15 Rectángulo redondeado"/>
          <p:cNvSpPr/>
          <p:nvPr/>
        </p:nvSpPr>
        <p:spPr>
          <a:xfrm>
            <a:off x="5518416" y="2743612"/>
            <a:ext cx="3435760" cy="1230695"/>
          </a:xfrm>
          <a:prstGeom prst="roundRect">
            <a:avLst/>
          </a:prstGeom>
          <a:solidFill>
            <a:srgbClr val="CC99FF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Participación en el mejoramiento académico  de la carrera.</a:t>
            </a:r>
          </a:p>
        </p:txBody>
      </p:sp>
      <p:sp>
        <p:nvSpPr>
          <p:cNvPr id="7" name="16 Rectángulo redondeado"/>
          <p:cNvSpPr/>
          <p:nvPr/>
        </p:nvSpPr>
        <p:spPr>
          <a:xfrm>
            <a:off x="182328" y="2688423"/>
            <a:ext cx="3765616" cy="1285884"/>
          </a:xfrm>
          <a:prstGeom prst="round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Más </a:t>
            </a: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oportunidades laborales, capacitación y perfeccionamiento.</a:t>
            </a:r>
          </a:p>
        </p:txBody>
      </p:sp>
      <p:sp>
        <p:nvSpPr>
          <p:cNvPr id="8" name="17 Rectángulo redondeado"/>
          <p:cNvSpPr/>
          <p:nvPr/>
        </p:nvSpPr>
        <p:spPr>
          <a:xfrm>
            <a:off x="5580133" y="4362634"/>
            <a:ext cx="3136354" cy="1393412"/>
          </a:xfrm>
          <a:prstGeom prst="roundRect">
            <a:avLst/>
          </a:prstGeom>
          <a:solidFill>
            <a:srgbClr val="9999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Coordinación permanente con los egresados</a:t>
            </a:r>
          </a:p>
        </p:txBody>
      </p:sp>
      <p:sp>
        <p:nvSpPr>
          <p:cNvPr id="9" name="18 Rectángulo redondeado"/>
          <p:cNvSpPr/>
          <p:nvPr/>
        </p:nvSpPr>
        <p:spPr>
          <a:xfrm>
            <a:off x="2664627" y="6035686"/>
            <a:ext cx="4680520" cy="744822"/>
          </a:xfrm>
          <a:prstGeom prst="round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eaLnBrk="0" hangingPunct="0"/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lang="es-PE" sz="2000" b="1" kern="0" dirty="0" err="1">
                <a:solidFill>
                  <a:srgbClr val="002060"/>
                </a:solidFill>
                <a:latin typeface="Arial"/>
                <a:cs typeface="Arial"/>
              </a:rPr>
              <a:t>cceso</a:t>
            </a: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 a oportunidades de  estudio y empleo a nivel  internacional. </a:t>
            </a:r>
          </a:p>
        </p:txBody>
      </p:sp>
      <p:pic>
        <p:nvPicPr>
          <p:cNvPr id="10" name="Picture 4" descr="Resultado de imagen para graduados universitarios animad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42" y="1584373"/>
            <a:ext cx="2617980" cy="115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788" y="1584373"/>
            <a:ext cx="341099" cy="360103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625388" y="404664"/>
            <a:ext cx="8075240" cy="1080121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la acreditación es importante para los egresados?</a:t>
            </a:r>
          </a:p>
        </p:txBody>
      </p:sp>
    </p:spTree>
    <p:extLst>
      <p:ext uri="{BB962C8B-B14F-4D97-AF65-F5344CB8AC3E}">
        <p14:creationId xmlns:p14="http://schemas.microsoft.com/office/powerpoint/2010/main" val="9863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uario\Pictures\secret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48" y="1552348"/>
            <a:ext cx="802629" cy="111182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uario\Pictures\administrati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9294">
            <a:off x="2569983" y="1824411"/>
            <a:ext cx="661981" cy="94577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uario\Pictures\ases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10360">
            <a:off x="4236376" y="1662578"/>
            <a:ext cx="472103" cy="1071773"/>
          </a:xfrm>
          <a:prstGeom prst="rect">
            <a:avLst/>
          </a:prstGeom>
          <a:noFill/>
          <a:ln>
            <a:solidFill>
              <a:srgbClr val="333399">
                <a:lumMod val="75000"/>
              </a:srgbClr>
            </a:solidFill>
          </a:ln>
        </p:spPr>
      </p:pic>
      <p:pic>
        <p:nvPicPr>
          <p:cNvPr id="7" name="Picture 5" descr="C:\Users\usuario\Pictures\limpiez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100">
            <a:off x="4907883" y="1667831"/>
            <a:ext cx="505463" cy="1108027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usuario\Pictures\vigilan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301">
            <a:off x="5519963" y="1757747"/>
            <a:ext cx="557022" cy="107909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0 Llamada de flecha a la derecha"/>
          <p:cNvSpPr/>
          <p:nvPr/>
        </p:nvSpPr>
        <p:spPr>
          <a:xfrm>
            <a:off x="584462" y="2790334"/>
            <a:ext cx="3627497" cy="1657798"/>
          </a:xfrm>
          <a:prstGeom prst="rightArrowCallout">
            <a:avLst/>
          </a:prstGeom>
          <a:solidFill>
            <a:srgbClr val="33339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Facilitará el Programa  de Motivación e incentivos.</a:t>
            </a:r>
          </a:p>
        </p:txBody>
      </p:sp>
      <p:sp>
        <p:nvSpPr>
          <p:cNvPr id="11" name="11 Llamada de flecha a la izquierda"/>
          <p:cNvSpPr/>
          <p:nvPr/>
        </p:nvSpPr>
        <p:spPr>
          <a:xfrm>
            <a:off x="4781294" y="2681414"/>
            <a:ext cx="4032448" cy="2043730"/>
          </a:xfrm>
          <a:prstGeom prst="leftArrowCallout">
            <a:avLst/>
          </a:prstGeom>
          <a:solidFill>
            <a:srgbClr val="CC99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Promoverá el mejoramiento continuo de  los procedimientos administrativos y  los dispositivos de información. </a:t>
            </a:r>
          </a:p>
        </p:txBody>
      </p:sp>
      <p:sp>
        <p:nvSpPr>
          <p:cNvPr id="12" name="12 Llamada de flecha a la derecha"/>
          <p:cNvSpPr/>
          <p:nvPr/>
        </p:nvSpPr>
        <p:spPr>
          <a:xfrm>
            <a:off x="584463" y="4941168"/>
            <a:ext cx="3745251" cy="1428760"/>
          </a:xfrm>
          <a:prstGeom prst="rightArrowCallou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Posibilitará la profesionalización  de la carrera administrativa.</a:t>
            </a:r>
          </a:p>
        </p:txBody>
      </p:sp>
      <p:sp>
        <p:nvSpPr>
          <p:cNvPr id="13" name="13 Llamada de flecha a la izquierda"/>
          <p:cNvSpPr/>
          <p:nvPr/>
        </p:nvSpPr>
        <p:spPr>
          <a:xfrm>
            <a:off x="5032316" y="4941168"/>
            <a:ext cx="3379490" cy="1428760"/>
          </a:xfrm>
          <a:prstGeom prst="leftArrowCallout">
            <a:avLst/>
          </a:prstGeom>
          <a:solidFill>
            <a:srgbClr val="9999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Encaminará la conducta laboral al logro de metas.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25388" y="404664"/>
            <a:ext cx="8075240" cy="1080121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la acreditación es importante para los administrativos?</a:t>
            </a:r>
          </a:p>
        </p:txBody>
      </p:sp>
    </p:spTree>
    <p:extLst>
      <p:ext uri="{BB962C8B-B14F-4D97-AF65-F5344CB8AC3E}">
        <p14:creationId xmlns:p14="http://schemas.microsoft.com/office/powerpoint/2010/main" val="5845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interes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8" y="3536936"/>
            <a:ext cx="1712028" cy="14217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 circular 4"/>
          <p:cNvSpPr/>
          <p:nvPr/>
        </p:nvSpPr>
        <p:spPr>
          <a:xfrm rot="20794202" flipV="1">
            <a:off x="1425619" y="1660772"/>
            <a:ext cx="1681240" cy="1776380"/>
          </a:xfrm>
          <a:prstGeom prst="circularArrow">
            <a:avLst/>
          </a:prstGeom>
          <a:solidFill>
            <a:srgbClr val="CC99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u="sng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161333" y="1679581"/>
            <a:ext cx="59592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características del programa de estudios serán coherentes con sus expectativas y necesidades.</a:t>
            </a:r>
          </a:p>
        </p:txBody>
      </p:sp>
      <p:sp>
        <p:nvSpPr>
          <p:cNvPr id="7" name="Flecha circular 6"/>
          <p:cNvSpPr/>
          <p:nvPr/>
        </p:nvSpPr>
        <p:spPr>
          <a:xfrm rot="20124702" flipV="1">
            <a:off x="2066605" y="2266128"/>
            <a:ext cx="1876255" cy="2071112"/>
          </a:xfrm>
          <a:prstGeom prst="circularArrow">
            <a:avLst/>
          </a:prstGeom>
          <a:solidFill>
            <a:srgbClr val="00FF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061338" y="2761172"/>
            <a:ext cx="4776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oferta académica corresponderá a la demanda social.</a:t>
            </a:r>
          </a:p>
        </p:txBody>
      </p:sp>
      <p:sp>
        <p:nvSpPr>
          <p:cNvPr id="9" name="Flecha circular 8"/>
          <p:cNvSpPr/>
          <p:nvPr/>
        </p:nvSpPr>
        <p:spPr>
          <a:xfrm rot="20673254" flipV="1">
            <a:off x="2253184" y="3071697"/>
            <a:ext cx="1951349" cy="2102177"/>
          </a:xfrm>
          <a:prstGeom prst="circularArrow">
            <a:avLst/>
          </a:prstGeom>
          <a:solidFill>
            <a:srgbClr val="99FF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360552" y="3671597"/>
            <a:ext cx="4410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perfil del egresado cumplirá con sus expectativas. </a:t>
            </a:r>
          </a:p>
        </p:txBody>
      </p:sp>
      <p:sp>
        <p:nvSpPr>
          <p:cNvPr id="11" name="Flecha circular 10"/>
          <p:cNvSpPr/>
          <p:nvPr/>
        </p:nvSpPr>
        <p:spPr>
          <a:xfrm rot="20673254" flipV="1">
            <a:off x="2333911" y="4059670"/>
            <a:ext cx="1951349" cy="2102177"/>
          </a:xfrm>
          <a:prstGeom prst="circularArrow">
            <a:avLst/>
          </a:prstGeom>
          <a:solidFill>
            <a:srgbClr val="99CC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70059" y="4539862"/>
            <a:ext cx="43730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perfil de egreso será revisado periódicamente, con su participación. </a:t>
            </a:r>
          </a:p>
        </p:txBody>
      </p:sp>
      <p:sp>
        <p:nvSpPr>
          <p:cNvPr id="13" name="Flecha circular 12"/>
          <p:cNvSpPr/>
          <p:nvPr/>
        </p:nvSpPr>
        <p:spPr>
          <a:xfrm rot="20673254" flipV="1">
            <a:off x="2528008" y="5201707"/>
            <a:ext cx="1951349" cy="1661105"/>
          </a:xfrm>
          <a:prstGeom prst="circularArrow">
            <a:avLst/>
          </a:prstGeom>
          <a:solidFill>
            <a:srgbClr val="FF996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571656" y="5619013"/>
            <a:ext cx="4320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incrementará su grado de satisfacción respecto a la formación de los egresados.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25388" y="404664"/>
            <a:ext cx="8075240" cy="1080121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la acreditación es importante para los grupos de interés?</a:t>
            </a:r>
          </a:p>
        </p:txBody>
      </p:sp>
    </p:spTree>
    <p:extLst>
      <p:ext uri="{BB962C8B-B14F-4D97-AF65-F5344CB8AC3E}">
        <p14:creationId xmlns:p14="http://schemas.microsoft.com/office/powerpoint/2010/main" val="25297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057741" y="2226561"/>
            <a:ext cx="7304049" cy="2679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/>
              <a:t>Estándares del Modelo de Acreditación para Programas</a:t>
            </a:r>
            <a:endParaRPr sz="4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F70D16D-EB13-478D-BAAB-EFFF644DA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971"/>
          <a:stretch/>
        </p:blipFill>
        <p:spPr>
          <a:xfrm>
            <a:off x="6755908" y="317762"/>
            <a:ext cx="1404865" cy="15625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B7E8CF1-1F94-4FA9-90C3-F0F9F44C6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8" b="35717"/>
          <a:stretch/>
        </p:blipFill>
        <p:spPr>
          <a:xfrm>
            <a:off x="467806" y="5554937"/>
            <a:ext cx="2521256" cy="7753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995738" y="4221163"/>
            <a:ext cx="4572000" cy="647700"/>
          </a:xfrm>
        </p:spPr>
        <p:txBody>
          <a:bodyPr anchor="ctr"/>
          <a:lstStyle/>
          <a:p>
            <a:pPr algn="r"/>
            <a:r>
              <a:rPr lang="es-UY" sz="3600" b="1" dirty="0" err="1">
                <a:solidFill>
                  <a:schemeClr val="bg2"/>
                </a:solidFill>
              </a:rPr>
              <a:t>Presentation</a:t>
            </a:r>
            <a:r>
              <a:rPr lang="es-UY" sz="3600" b="1" dirty="0">
                <a:solidFill>
                  <a:schemeClr val="bg2"/>
                </a:solidFill>
              </a:rPr>
              <a:t> </a:t>
            </a:r>
            <a:r>
              <a:rPr lang="es-UY" sz="3600" b="1" dirty="0" err="1">
                <a:solidFill>
                  <a:schemeClr val="bg2"/>
                </a:solidFill>
              </a:rPr>
              <a:t>Title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5076825" y="4868863"/>
            <a:ext cx="34575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1800" b="1">
                <a:solidFill>
                  <a:schemeClr val="bg2"/>
                </a:solidFill>
              </a:rPr>
              <a:t>Subheading goes here</a:t>
            </a:r>
            <a:endParaRPr lang="es-ES" sz="1800" b="1">
              <a:solidFill>
                <a:schemeClr val="bg2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555776" y="4005064"/>
            <a:ext cx="6206066" cy="187113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ACREDITACIÓN</a:t>
            </a:r>
            <a:endParaRPr lang="es-PE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4" y="1046956"/>
            <a:ext cx="7085019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2"/>
                </a:solidFill>
              </a:rPr>
              <a:t>1. </a:t>
            </a:r>
            <a:r>
              <a:rPr lang="es-PE" sz="4400" dirty="0"/>
              <a:t>Propósitos articulados</a:t>
            </a:r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9" name="Google Shape;98;p15">
            <a:extLst>
              <a:ext uri="{FF2B5EF4-FFF2-40B4-BE49-F238E27FC236}">
                <a16:creationId xmlns:a16="http://schemas.microsoft.com/office/drawing/2014/main" xmlns="" id="{E6B4E0AA-F377-436E-BE1A-B9593354090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46025" y="2573230"/>
            <a:ext cx="7085018" cy="2411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b="1" dirty="0">
                <a:solidFill>
                  <a:schemeClr val="tx1"/>
                </a:solidFill>
              </a:rPr>
              <a:t>Los propósitos del programa de estudios están definidos, alineados con la misión y visión institucional y han sido construidos participativamente.</a:t>
            </a:r>
            <a:endParaRPr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57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687718" y="452252"/>
            <a:ext cx="2251194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/>
              <a:t>Preguntas</a:t>
            </a:r>
            <a:endParaRPr sz="3200" b="1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512956" y="1921844"/>
            <a:ext cx="8440128" cy="3437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4000" b="1" dirty="0"/>
              <a:t>¿El programa tiene objetivos educacionales? </a:t>
            </a:r>
          </a:p>
          <a:p>
            <a:pPr lvl="0"/>
            <a:r>
              <a:rPr lang="es-ES" sz="4000" b="1" dirty="0"/>
              <a:t>¿Dónde están definidos? </a:t>
            </a:r>
          </a:p>
          <a:p>
            <a:pPr lvl="0"/>
            <a:r>
              <a:rPr lang="es-ES" sz="4000" b="1" dirty="0"/>
              <a:t>¿Están alineados de forma integral?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5" name="Google Shape;299;p30">
            <a:extLst>
              <a:ext uri="{FF2B5EF4-FFF2-40B4-BE49-F238E27FC236}">
                <a16:creationId xmlns:a16="http://schemas.microsoft.com/office/drawing/2014/main" xmlns="" id="{D2C5E79F-F44B-4322-BD31-4CFC3BDCE913}"/>
              </a:ext>
            </a:extLst>
          </p:cNvPr>
          <p:cNvGrpSpPr/>
          <p:nvPr/>
        </p:nvGrpSpPr>
        <p:grpSpPr>
          <a:xfrm>
            <a:off x="3148857" y="814753"/>
            <a:ext cx="303264" cy="480804"/>
            <a:chOff x="6718575" y="2318625"/>
            <a:chExt cx="256950" cy="407375"/>
          </a:xfrm>
        </p:grpSpPr>
        <p:sp>
          <p:nvSpPr>
            <p:cNvPr id="6" name="Google Shape;300;p30">
              <a:extLst>
                <a:ext uri="{FF2B5EF4-FFF2-40B4-BE49-F238E27FC236}">
                  <a16:creationId xmlns:a16="http://schemas.microsoft.com/office/drawing/2014/main" xmlns="" id="{DB253FF8-7AD3-4E0C-AC88-25AE2D13B23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0091EA"/>
                </a:solidFill>
              </a:endParaRPr>
            </a:p>
          </p:txBody>
        </p:sp>
        <p:sp>
          <p:nvSpPr>
            <p:cNvPr id="7" name="Google Shape;301;p30">
              <a:extLst>
                <a:ext uri="{FF2B5EF4-FFF2-40B4-BE49-F238E27FC236}">
                  <a16:creationId xmlns:a16="http://schemas.microsoft.com/office/drawing/2014/main" xmlns="" id="{D1A71AC3-5E71-47CB-8F32-2DA350D9539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0091EA"/>
                </a:solidFill>
              </a:endParaRPr>
            </a:p>
          </p:txBody>
        </p:sp>
        <p:sp>
          <p:nvSpPr>
            <p:cNvPr id="8" name="Google Shape;302;p30">
              <a:extLst>
                <a:ext uri="{FF2B5EF4-FFF2-40B4-BE49-F238E27FC236}">
                  <a16:creationId xmlns:a16="http://schemas.microsoft.com/office/drawing/2014/main" xmlns="" id="{8F811910-B3F6-427E-89BD-833673EC61E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0091EA"/>
                </a:solidFill>
              </a:endParaRPr>
            </a:p>
          </p:txBody>
        </p:sp>
        <p:sp>
          <p:nvSpPr>
            <p:cNvPr id="9" name="Google Shape;303;p30">
              <a:extLst>
                <a:ext uri="{FF2B5EF4-FFF2-40B4-BE49-F238E27FC236}">
                  <a16:creationId xmlns:a16="http://schemas.microsoft.com/office/drawing/2014/main" xmlns="" id="{7303CAB4-CE61-4C46-8689-5E8522FB0E0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0091EA"/>
                </a:solidFill>
              </a:endParaRPr>
            </a:p>
          </p:txBody>
        </p:sp>
        <p:sp>
          <p:nvSpPr>
            <p:cNvPr id="10" name="Google Shape;304;p30">
              <a:extLst>
                <a:ext uri="{FF2B5EF4-FFF2-40B4-BE49-F238E27FC236}">
                  <a16:creationId xmlns:a16="http://schemas.microsoft.com/office/drawing/2014/main" xmlns="" id="{C295749E-CDB6-4678-9D53-DE11606C56D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0091EA"/>
                </a:solidFill>
              </a:endParaRPr>
            </a:p>
          </p:txBody>
        </p:sp>
        <p:sp>
          <p:nvSpPr>
            <p:cNvPr id="11" name="Google Shape;305;p30">
              <a:extLst>
                <a:ext uri="{FF2B5EF4-FFF2-40B4-BE49-F238E27FC236}">
                  <a16:creationId xmlns:a16="http://schemas.microsoft.com/office/drawing/2014/main" xmlns="" id="{7D1F2ACF-C455-4BEC-B707-4C24201DCD7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0091EA"/>
                </a:solidFill>
              </a:endParaRPr>
            </a:p>
          </p:txBody>
        </p:sp>
        <p:sp>
          <p:nvSpPr>
            <p:cNvPr id="12" name="Google Shape;306;p30">
              <a:extLst>
                <a:ext uri="{FF2B5EF4-FFF2-40B4-BE49-F238E27FC236}">
                  <a16:creationId xmlns:a16="http://schemas.microsoft.com/office/drawing/2014/main" xmlns="" id="{20E21462-5CD0-4E65-B647-6BDD3E3379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0091EA"/>
                </a:solidFill>
              </a:endParaRPr>
            </a:p>
          </p:txBody>
        </p:sp>
        <p:sp>
          <p:nvSpPr>
            <p:cNvPr id="13" name="Google Shape;307;p30">
              <a:extLst>
                <a:ext uri="{FF2B5EF4-FFF2-40B4-BE49-F238E27FC236}">
                  <a16:creationId xmlns:a16="http://schemas.microsoft.com/office/drawing/2014/main" xmlns="" id="{FB7F43B9-6C22-4E9F-A7BE-82885C63F8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0091EA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66027" y="485411"/>
            <a:ext cx="2251194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/>
              <a:t>Preguntas</a:t>
            </a:r>
            <a:endParaRPr sz="3200" b="1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669074" y="1884556"/>
            <a:ext cx="7973122" cy="32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4000" b="1" dirty="0"/>
              <a:t>¿Quiénes han participado en su formulación?</a:t>
            </a:r>
          </a:p>
          <a:p>
            <a:pPr lvl="0"/>
            <a:r>
              <a:rPr lang="es-ES" sz="4000" b="1" dirty="0"/>
              <a:t>¿Cómo sirvió la opinión de los grupos de interés?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5" name="Google Shape;299;p30">
            <a:extLst>
              <a:ext uri="{FF2B5EF4-FFF2-40B4-BE49-F238E27FC236}">
                <a16:creationId xmlns:a16="http://schemas.microsoft.com/office/drawing/2014/main" xmlns="" id="{D2C5E79F-F44B-4322-BD31-4CFC3BDCE913}"/>
              </a:ext>
            </a:extLst>
          </p:cNvPr>
          <p:cNvGrpSpPr/>
          <p:nvPr/>
        </p:nvGrpSpPr>
        <p:grpSpPr>
          <a:xfrm>
            <a:off x="3017221" y="846354"/>
            <a:ext cx="303264" cy="480804"/>
            <a:chOff x="6718575" y="2318625"/>
            <a:chExt cx="256950" cy="407375"/>
          </a:xfrm>
        </p:grpSpPr>
        <p:sp>
          <p:nvSpPr>
            <p:cNvPr id="6" name="Google Shape;300;p30">
              <a:extLst>
                <a:ext uri="{FF2B5EF4-FFF2-40B4-BE49-F238E27FC236}">
                  <a16:creationId xmlns:a16="http://schemas.microsoft.com/office/drawing/2014/main" xmlns="" id="{DB253FF8-7AD3-4E0C-AC88-25AE2D13B23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7" name="Google Shape;301;p30">
              <a:extLst>
                <a:ext uri="{FF2B5EF4-FFF2-40B4-BE49-F238E27FC236}">
                  <a16:creationId xmlns:a16="http://schemas.microsoft.com/office/drawing/2014/main" xmlns="" id="{D1A71AC3-5E71-47CB-8F32-2DA350D9539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8" name="Google Shape;302;p30">
              <a:extLst>
                <a:ext uri="{FF2B5EF4-FFF2-40B4-BE49-F238E27FC236}">
                  <a16:creationId xmlns:a16="http://schemas.microsoft.com/office/drawing/2014/main" xmlns="" id="{8F811910-B3F6-427E-89BD-833673EC61E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9" name="Google Shape;303;p30">
              <a:extLst>
                <a:ext uri="{FF2B5EF4-FFF2-40B4-BE49-F238E27FC236}">
                  <a16:creationId xmlns:a16="http://schemas.microsoft.com/office/drawing/2014/main" xmlns="" id="{7303CAB4-CE61-4C46-8689-5E8522FB0E0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0" name="Google Shape;304;p30">
              <a:extLst>
                <a:ext uri="{FF2B5EF4-FFF2-40B4-BE49-F238E27FC236}">
                  <a16:creationId xmlns:a16="http://schemas.microsoft.com/office/drawing/2014/main" xmlns="" id="{C295749E-CDB6-4678-9D53-DE11606C56D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1" name="Google Shape;305;p30">
              <a:extLst>
                <a:ext uri="{FF2B5EF4-FFF2-40B4-BE49-F238E27FC236}">
                  <a16:creationId xmlns:a16="http://schemas.microsoft.com/office/drawing/2014/main" xmlns="" id="{7D1F2ACF-C455-4BEC-B707-4C24201DCD7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" name="Google Shape;306;p30">
              <a:extLst>
                <a:ext uri="{FF2B5EF4-FFF2-40B4-BE49-F238E27FC236}">
                  <a16:creationId xmlns:a16="http://schemas.microsoft.com/office/drawing/2014/main" xmlns="" id="{20E21462-5CD0-4E65-B647-6BDD3E3379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3" name="Google Shape;307;p30">
              <a:extLst>
                <a:ext uri="{FF2B5EF4-FFF2-40B4-BE49-F238E27FC236}">
                  <a16:creationId xmlns:a16="http://schemas.microsoft.com/office/drawing/2014/main" xmlns="" id="{FB7F43B9-6C22-4E9F-A7BE-82885C63F8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794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428038" y="1096754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2"/>
                </a:solidFill>
              </a:rPr>
              <a:t>2. </a:t>
            </a:r>
            <a:r>
              <a:rPr lang="es-ES" sz="4400" dirty="0"/>
              <a:t>Participación de los grupos de interés</a:t>
            </a:r>
            <a:endParaRPr sz="44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7" name="Google Shape;98;p15">
            <a:extLst>
              <a:ext uri="{FF2B5EF4-FFF2-40B4-BE49-F238E27FC236}">
                <a16:creationId xmlns:a16="http://schemas.microsoft.com/office/drawing/2014/main" xmlns="" id="{5476EECA-6E3F-4585-9831-A890E0F6ADB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55856" y="2889449"/>
            <a:ext cx="6958879" cy="2872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b="1" dirty="0">
                <a:solidFill>
                  <a:schemeClr val="tx1"/>
                </a:solidFill>
              </a:rPr>
              <a:t>El programa de estudios mantiene y ejecuta mecanismos que consideran la participación de los grupos de interés para asegurar que la oferta académica sea pertinente con la demanda social.</a:t>
            </a:r>
            <a:endParaRPr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31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412012"/>
            <a:ext cx="2251194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dirty="0"/>
              <a:t>Preguntas</a:t>
            </a:r>
            <a:endParaRPr sz="3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1382887"/>
            <a:ext cx="6774791" cy="4171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200" b="1" dirty="0"/>
              <a:t>¿El programa tiene definido los grupos de interés?</a:t>
            </a:r>
          </a:p>
          <a:p>
            <a:r>
              <a:rPr lang="es-ES" sz="3200" b="1" dirty="0"/>
              <a:t>¿Cómo y cuándo se relaciona con cada uno ellos (estrategia, proceso, procedimiento, conjunto de acciones, presencial, virtual)? </a:t>
            </a:r>
          </a:p>
          <a:p>
            <a:r>
              <a:rPr lang="es-ES" sz="3200" b="1" dirty="0"/>
              <a:t>¿Esta forma de relación está documentada?</a:t>
            </a:r>
          </a:p>
          <a:p>
            <a:pPr lvl="0"/>
            <a:endParaRPr lang="es-ES" sz="3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5" name="Google Shape;299;p30">
            <a:extLst>
              <a:ext uri="{FF2B5EF4-FFF2-40B4-BE49-F238E27FC236}">
                <a16:creationId xmlns:a16="http://schemas.microsoft.com/office/drawing/2014/main" xmlns="" id="{D2C5E79F-F44B-4322-BD31-4CFC3BDCE913}"/>
              </a:ext>
            </a:extLst>
          </p:cNvPr>
          <p:cNvGrpSpPr/>
          <p:nvPr/>
        </p:nvGrpSpPr>
        <p:grpSpPr>
          <a:xfrm>
            <a:off x="3037345" y="653879"/>
            <a:ext cx="303264" cy="480804"/>
            <a:chOff x="6718575" y="2318625"/>
            <a:chExt cx="256950" cy="407375"/>
          </a:xfrm>
        </p:grpSpPr>
        <p:sp>
          <p:nvSpPr>
            <p:cNvPr id="6" name="Google Shape;300;p30">
              <a:extLst>
                <a:ext uri="{FF2B5EF4-FFF2-40B4-BE49-F238E27FC236}">
                  <a16:creationId xmlns:a16="http://schemas.microsoft.com/office/drawing/2014/main" xmlns="" id="{DB253FF8-7AD3-4E0C-AC88-25AE2D13B23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7" name="Google Shape;301;p30">
              <a:extLst>
                <a:ext uri="{FF2B5EF4-FFF2-40B4-BE49-F238E27FC236}">
                  <a16:creationId xmlns:a16="http://schemas.microsoft.com/office/drawing/2014/main" xmlns="" id="{D1A71AC3-5E71-47CB-8F32-2DA350D9539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8" name="Google Shape;302;p30">
              <a:extLst>
                <a:ext uri="{FF2B5EF4-FFF2-40B4-BE49-F238E27FC236}">
                  <a16:creationId xmlns:a16="http://schemas.microsoft.com/office/drawing/2014/main" xmlns="" id="{8F811910-B3F6-427E-89BD-833673EC61E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9" name="Google Shape;303;p30">
              <a:extLst>
                <a:ext uri="{FF2B5EF4-FFF2-40B4-BE49-F238E27FC236}">
                  <a16:creationId xmlns:a16="http://schemas.microsoft.com/office/drawing/2014/main" xmlns="" id="{7303CAB4-CE61-4C46-8689-5E8522FB0E0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0" name="Google Shape;304;p30">
              <a:extLst>
                <a:ext uri="{FF2B5EF4-FFF2-40B4-BE49-F238E27FC236}">
                  <a16:creationId xmlns:a16="http://schemas.microsoft.com/office/drawing/2014/main" xmlns="" id="{C295749E-CDB6-4678-9D53-DE11606C56D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1" name="Google Shape;305;p30">
              <a:extLst>
                <a:ext uri="{FF2B5EF4-FFF2-40B4-BE49-F238E27FC236}">
                  <a16:creationId xmlns:a16="http://schemas.microsoft.com/office/drawing/2014/main" xmlns="" id="{7D1F2ACF-C455-4BEC-B707-4C24201DCD7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" name="Google Shape;306;p30">
              <a:extLst>
                <a:ext uri="{FF2B5EF4-FFF2-40B4-BE49-F238E27FC236}">
                  <a16:creationId xmlns:a16="http://schemas.microsoft.com/office/drawing/2014/main" xmlns="" id="{20E21462-5CD0-4E65-B647-6BDD3E3379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3" name="Google Shape;307;p30">
              <a:extLst>
                <a:ext uri="{FF2B5EF4-FFF2-40B4-BE49-F238E27FC236}">
                  <a16:creationId xmlns:a16="http://schemas.microsoft.com/office/drawing/2014/main" xmlns="" id="{FB7F43B9-6C22-4E9F-A7BE-82885C63F8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527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424204"/>
            <a:ext cx="2251194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/>
              <a:t>Preguntas</a:t>
            </a:r>
            <a:endParaRPr sz="3200" b="1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1608579"/>
            <a:ext cx="6981334" cy="3640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600" b="1" dirty="0"/>
              <a:t>¿Los grupos de interés han participado en la validación de los objetivos educacionales y del perfil de egreso, de acuerdo con la demanda social?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5" name="Google Shape;299;p30">
            <a:extLst>
              <a:ext uri="{FF2B5EF4-FFF2-40B4-BE49-F238E27FC236}">
                <a16:creationId xmlns:a16="http://schemas.microsoft.com/office/drawing/2014/main" xmlns="" id="{D2C5E79F-F44B-4322-BD31-4CFC3BDCE913}"/>
              </a:ext>
            </a:extLst>
          </p:cNvPr>
          <p:cNvGrpSpPr/>
          <p:nvPr/>
        </p:nvGrpSpPr>
        <p:grpSpPr>
          <a:xfrm>
            <a:off x="3037345" y="666071"/>
            <a:ext cx="303264" cy="480804"/>
            <a:chOff x="6718575" y="2318625"/>
            <a:chExt cx="256950" cy="407375"/>
          </a:xfrm>
        </p:grpSpPr>
        <p:sp>
          <p:nvSpPr>
            <p:cNvPr id="6" name="Google Shape;300;p30">
              <a:extLst>
                <a:ext uri="{FF2B5EF4-FFF2-40B4-BE49-F238E27FC236}">
                  <a16:creationId xmlns:a16="http://schemas.microsoft.com/office/drawing/2014/main" xmlns="" id="{DB253FF8-7AD3-4E0C-AC88-25AE2D13B23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7" name="Google Shape;301;p30">
              <a:extLst>
                <a:ext uri="{FF2B5EF4-FFF2-40B4-BE49-F238E27FC236}">
                  <a16:creationId xmlns:a16="http://schemas.microsoft.com/office/drawing/2014/main" xmlns="" id="{D1A71AC3-5E71-47CB-8F32-2DA350D9539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8" name="Google Shape;302;p30">
              <a:extLst>
                <a:ext uri="{FF2B5EF4-FFF2-40B4-BE49-F238E27FC236}">
                  <a16:creationId xmlns:a16="http://schemas.microsoft.com/office/drawing/2014/main" xmlns="" id="{8F811910-B3F6-427E-89BD-833673EC61E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9" name="Google Shape;303;p30">
              <a:extLst>
                <a:ext uri="{FF2B5EF4-FFF2-40B4-BE49-F238E27FC236}">
                  <a16:creationId xmlns:a16="http://schemas.microsoft.com/office/drawing/2014/main" xmlns="" id="{7303CAB4-CE61-4C46-8689-5E8522FB0E0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0" name="Google Shape;304;p30">
              <a:extLst>
                <a:ext uri="{FF2B5EF4-FFF2-40B4-BE49-F238E27FC236}">
                  <a16:creationId xmlns:a16="http://schemas.microsoft.com/office/drawing/2014/main" xmlns="" id="{C295749E-CDB6-4678-9D53-DE11606C56D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1" name="Google Shape;305;p30">
              <a:extLst>
                <a:ext uri="{FF2B5EF4-FFF2-40B4-BE49-F238E27FC236}">
                  <a16:creationId xmlns:a16="http://schemas.microsoft.com/office/drawing/2014/main" xmlns="" id="{7D1F2ACF-C455-4BEC-B707-4C24201DCD7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" name="Google Shape;306;p30">
              <a:extLst>
                <a:ext uri="{FF2B5EF4-FFF2-40B4-BE49-F238E27FC236}">
                  <a16:creationId xmlns:a16="http://schemas.microsoft.com/office/drawing/2014/main" xmlns="" id="{20E21462-5CD0-4E65-B647-6BDD3E3379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3" name="Google Shape;307;p30">
              <a:extLst>
                <a:ext uri="{FF2B5EF4-FFF2-40B4-BE49-F238E27FC236}">
                  <a16:creationId xmlns:a16="http://schemas.microsoft.com/office/drawing/2014/main" xmlns="" id="{FB7F43B9-6C22-4E9F-A7BE-82885C63F8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54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825306" y="1136741"/>
            <a:ext cx="2251194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/>
              <a:t>Preguntas</a:t>
            </a:r>
            <a:endParaRPr sz="3200" b="1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825306" y="2655301"/>
            <a:ext cx="6932346" cy="2088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600" b="1" dirty="0"/>
              <a:t>¿Cuáles han sido los resultados de la relación con los grupos de interés?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5" name="Google Shape;299;p30">
            <a:extLst>
              <a:ext uri="{FF2B5EF4-FFF2-40B4-BE49-F238E27FC236}">
                <a16:creationId xmlns:a16="http://schemas.microsoft.com/office/drawing/2014/main" xmlns="" id="{D2C5E79F-F44B-4322-BD31-4CFC3BDCE913}"/>
              </a:ext>
            </a:extLst>
          </p:cNvPr>
          <p:cNvGrpSpPr/>
          <p:nvPr/>
        </p:nvGrpSpPr>
        <p:grpSpPr>
          <a:xfrm>
            <a:off x="3037345" y="1446359"/>
            <a:ext cx="303264" cy="480804"/>
            <a:chOff x="6718575" y="2318625"/>
            <a:chExt cx="256950" cy="407375"/>
          </a:xfrm>
        </p:grpSpPr>
        <p:sp>
          <p:nvSpPr>
            <p:cNvPr id="6" name="Google Shape;300;p30">
              <a:extLst>
                <a:ext uri="{FF2B5EF4-FFF2-40B4-BE49-F238E27FC236}">
                  <a16:creationId xmlns:a16="http://schemas.microsoft.com/office/drawing/2014/main" xmlns="" id="{DB253FF8-7AD3-4E0C-AC88-25AE2D13B23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7" name="Google Shape;301;p30">
              <a:extLst>
                <a:ext uri="{FF2B5EF4-FFF2-40B4-BE49-F238E27FC236}">
                  <a16:creationId xmlns:a16="http://schemas.microsoft.com/office/drawing/2014/main" xmlns="" id="{D1A71AC3-5E71-47CB-8F32-2DA350D9539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8" name="Google Shape;302;p30">
              <a:extLst>
                <a:ext uri="{FF2B5EF4-FFF2-40B4-BE49-F238E27FC236}">
                  <a16:creationId xmlns:a16="http://schemas.microsoft.com/office/drawing/2014/main" xmlns="" id="{8F811910-B3F6-427E-89BD-833673EC61E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9" name="Google Shape;303;p30">
              <a:extLst>
                <a:ext uri="{FF2B5EF4-FFF2-40B4-BE49-F238E27FC236}">
                  <a16:creationId xmlns:a16="http://schemas.microsoft.com/office/drawing/2014/main" xmlns="" id="{7303CAB4-CE61-4C46-8689-5E8522FB0E0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0" name="Google Shape;304;p30">
              <a:extLst>
                <a:ext uri="{FF2B5EF4-FFF2-40B4-BE49-F238E27FC236}">
                  <a16:creationId xmlns:a16="http://schemas.microsoft.com/office/drawing/2014/main" xmlns="" id="{C295749E-CDB6-4678-9D53-DE11606C56D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1" name="Google Shape;305;p30">
              <a:extLst>
                <a:ext uri="{FF2B5EF4-FFF2-40B4-BE49-F238E27FC236}">
                  <a16:creationId xmlns:a16="http://schemas.microsoft.com/office/drawing/2014/main" xmlns="" id="{7D1F2ACF-C455-4BEC-B707-4C24201DCD7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" name="Google Shape;306;p30">
              <a:extLst>
                <a:ext uri="{FF2B5EF4-FFF2-40B4-BE49-F238E27FC236}">
                  <a16:creationId xmlns:a16="http://schemas.microsoft.com/office/drawing/2014/main" xmlns="" id="{20E21462-5CD0-4E65-B647-6BDD3E3379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3" name="Google Shape;307;p30">
              <a:extLst>
                <a:ext uri="{FF2B5EF4-FFF2-40B4-BE49-F238E27FC236}">
                  <a16:creationId xmlns:a16="http://schemas.microsoft.com/office/drawing/2014/main" xmlns="" id="{FB7F43B9-6C22-4E9F-A7BE-82885C63F8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8650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844063"/>
            <a:ext cx="5832600" cy="22508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2"/>
                </a:solidFill>
              </a:rPr>
              <a:t>3. </a:t>
            </a:r>
            <a:r>
              <a:rPr lang="es-ES" sz="4400" dirty="0"/>
              <a:t>Revisión periódica y participativa de las políticas y objetivos</a:t>
            </a:r>
            <a:endParaRPr sz="44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" name="Google Shape;98;p15">
            <a:extLst>
              <a:ext uri="{FF2B5EF4-FFF2-40B4-BE49-F238E27FC236}">
                <a16:creationId xmlns:a16="http://schemas.microsoft.com/office/drawing/2014/main" xmlns="" id="{8C079DDC-E583-4909-9C99-637D00E812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46024" y="3235570"/>
            <a:ext cx="7057202" cy="3381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3200" dirty="0">
                <a:solidFill>
                  <a:schemeClr val="tx1"/>
                </a:solidFill>
              </a:rPr>
              <a:t>El programa de estudios mantiene y ejecuta mecanismos de revisión periódica y participativa de las políticas y objetivos institucionales que permiten reorientar sus metas, planes de acción y recursos.</a:t>
            </a:r>
            <a:endParaRPr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60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729004"/>
            <a:ext cx="2251194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/>
              <a:t>Preguntas</a:t>
            </a:r>
            <a:endParaRPr sz="3200" b="1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1673074"/>
            <a:ext cx="7618234" cy="3768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200" b="1" dirty="0"/>
              <a:t>¿Qué mecanismo utiliza el programa para la revisión del documento curricular (objetivos educacionales, perfil de egreso y plan de estudios)?     ¿Con qué periodicidad?     ¿Quiénes participan?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52799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5" name="Google Shape;299;p30">
            <a:extLst>
              <a:ext uri="{FF2B5EF4-FFF2-40B4-BE49-F238E27FC236}">
                <a16:creationId xmlns:a16="http://schemas.microsoft.com/office/drawing/2014/main" xmlns="" id="{D2C5E79F-F44B-4322-BD31-4CFC3BDCE913}"/>
              </a:ext>
            </a:extLst>
          </p:cNvPr>
          <p:cNvGrpSpPr/>
          <p:nvPr/>
        </p:nvGrpSpPr>
        <p:grpSpPr>
          <a:xfrm>
            <a:off x="3037345" y="970871"/>
            <a:ext cx="303264" cy="480804"/>
            <a:chOff x="6718575" y="2318625"/>
            <a:chExt cx="256950" cy="407375"/>
          </a:xfrm>
        </p:grpSpPr>
        <p:sp>
          <p:nvSpPr>
            <p:cNvPr id="6" name="Google Shape;300;p30">
              <a:extLst>
                <a:ext uri="{FF2B5EF4-FFF2-40B4-BE49-F238E27FC236}">
                  <a16:creationId xmlns:a16="http://schemas.microsoft.com/office/drawing/2014/main" xmlns="" id="{DB253FF8-7AD3-4E0C-AC88-25AE2D13B23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7" name="Google Shape;301;p30">
              <a:extLst>
                <a:ext uri="{FF2B5EF4-FFF2-40B4-BE49-F238E27FC236}">
                  <a16:creationId xmlns:a16="http://schemas.microsoft.com/office/drawing/2014/main" xmlns="" id="{D1A71AC3-5E71-47CB-8F32-2DA350D9539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8" name="Google Shape;302;p30">
              <a:extLst>
                <a:ext uri="{FF2B5EF4-FFF2-40B4-BE49-F238E27FC236}">
                  <a16:creationId xmlns:a16="http://schemas.microsoft.com/office/drawing/2014/main" xmlns="" id="{8F811910-B3F6-427E-89BD-833673EC61E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9" name="Google Shape;303;p30">
              <a:extLst>
                <a:ext uri="{FF2B5EF4-FFF2-40B4-BE49-F238E27FC236}">
                  <a16:creationId xmlns:a16="http://schemas.microsoft.com/office/drawing/2014/main" xmlns="" id="{7303CAB4-CE61-4C46-8689-5E8522FB0E0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0" name="Google Shape;304;p30">
              <a:extLst>
                <a:ext uri="{FF2B5EF4-FFF2-40B4-BE49-F238E27FC236}">
                  <a16:creationId xmlns:a16="http://schemas.microsoft.com/office/drawing/2014/main" xmlns="" id="{C295749E-CDB6-4678-9D53-DE11606C56D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1" name="Google Shape;305;p30">
              <a:extLst>
                <a:ext uri="{FF2B5EF4-FFF2-40B4-BE49-F238E27FC236}">
                  <a16:creationId xmlns:a16="http://schemas.microsoft.com/office/drawing/2014/main" xmlns="" id="{7D1F2ACF-C455-4BEC-B707-4C24201DCD7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" name="Google Shape;306;p30">
              <a:extLst>
                <a:ext uri="{FF2B5EF4-FFF2-40B4-BE49-F238E27FC236}">
                  <a16:creationId xmlns:a16="http://schemas.microsoft.com/office/drawing/2014/main" xmlns="" id="{20E21462-5CD0-4E65-B647-6BDD3E3379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3" name="Google Shape;307;p30">
              <a:extLst>
                <a:ext uri="{FF2B5EF4-FFF2-40B4-BE49-F238E27FC236}">
                  <a16:creationId xmlns:a16="http://schemas.microsoft.com/office/drawing/2014/main" xmlns="" id="{FB7F43B9-6C22-4E9F-A7BE-82885C63F8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244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24384"/>
            <a:ext cx="2251194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/>
              <a:t>Preguntas</a:t>
            </a:r>
            <a:endParaRPr sz="3200" b="1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941004"/>
            <a:ext cx="6745261" cy="4794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600" b="1" dirty="0"/>
              <a:t>¿Cómo se utilizan los resultados en la actualización y alineamiento de las políticas y objetivos?</a:t>
            </a:r>
          </a:p>
          <a:p>
            <a:pPr lvl="0"/>
            <a:r>
              <a:rPr lang="es-ES" sz="3600" b="1" dirty="0"/>
              <a:t>¿Qué planes de acción se han elaborado para alcanzar los objetivos en base a la revisión participativa?</a:t>
            </a:r>
          </a:p>
          <a:p>
            <a:pPr lvl="0"/>
            <a:endParaRPr lang="es-ES" sz="3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pSp>
        <p:nvGrpSpPr>
          <p:cNvPr id="5" name="Google Shape;299;p30">
            <a:extLst>
              <a:ext uri="{FF2B5EF4-FFF2-40B4-BE49-F238E27FC236}">
                <a16:creationId xmlns:a16="http://schemas.microsoft.com/office/drawing/2014/main" xmlns="" id="{D2C5E79F-F44B-4322-BD31-4CFC3BDCE913}"/>
              </a:ext>
            </a:extLst>
          </p:cNvPr>
          <p:cNvGrpSpPr/>
          <p:nvPr/>
        </p:nvGrpSpPr>
        <p:grpSpPr>
          <a:xfrm>
            <a:off x="3037345" y="266251"/>
            <a:ext cx="303264" cy="480804"/>
            <a:chOff x="6718575" y="2318625"/>
            <a:chExt cx="256950" cy="407375"/>
          </a:xfrm>
        </p:grpSpPr>
        <p:sp>
          <p:nvSpPr>
            <p:cNvPr id="6" name="Google Shape;300;p30">
              <a:extLst>
                <a:ext uri="{FF2B5EF4-FFF2-40B4-BE49-F238E27FC236}">
                  <a16:creationId xmlns:a16="http://schemas.microsoft.com/office/drawing/2014/main" xmlns="" id="{DB253FF8-7AD3-4E0C-AC88-25AE2D13B23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7" name="Google Shape;301;p30">
              <a:extLst>
                <a:ext uri="{FF2B5EF4-FFF2-40B4-BE49-F238E27FC236}">
                  <a16:creationId xmlns:a16="http://schemas.microsoft.com/office/drawing/2014/main" xmlns="" id="{D1A71AC3-5E71-47CB-8F32-2DA350D9539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8" name="Google Shape;302;p30">
              <a:extLst>
                <a:ext uri="{FF2B5EF4-FFF2-40B4-BE49-F238E27FC236}">
                  <a16:creationId xmlns:a16="http://schemas.microsoft.com/office/drawing/2014/main" xmlns="" id="{8F811910-B3F6-427E-89BD-833673EC61E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9" name="Google Shape;303;p30">
              <a:extLst>
                <a:ext uri="{FF2B5EF4-FFF2-40B4-BE49-F238E27FC236}">
                  <a16:creationId xmlns:a16="http://schemas.microsoft.com/office/drawing/2014/main" xmlns="" id="{7303CAB4-CE61-4C46-8689-5E8522FB0E0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0" name="Google Shape;304;p30">
              <a:extLst>
                <a:ext uri="{FF2B5EF4-FFF2-40B4-BE49-F238E27FC236}">
                  <a16:creationId xmlns:a16="http://schemas.microsoft.com/office/drawing/2014/main" xmlns="" id="{C295749E-CDB6-4678-9D53-DE11606C56D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1" name="Google Shape;305;p30">
              <a:extLst>
                <a:ext uri="{FF2B5EF4-FFF2-40B4-BE49-F238E27FC236}">
                  <a16:creationId xmlns:a16="http://schemas.microsoft.com/office/drawing/2014/main" xmlns="" id="{7D1F2ACF-C455-4BEC-B707-4C24201DCD7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" name="Google Shape;306;p30">
              <a:extLst>
                <a:ext uri="{FF2B5EF4-FFF2-40B4-BE49-F238E27FC236}">
                  <a16:creationId xmlns:a16="http://schemas.microsoft.com/office/drawing/2014/main" xmlns="" id="{20E21462-5CD0-4E65-B647-6BDD3E3379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3" name="Google Shape;307;p30">
              <a:extLst>
                <a:ext uri="{FF2B5EF4-FFF2-40B4-BE49-F238E27FC236}">
                  <a16:creationId xmlns:a16="http://schemas.microsoft.com/office/drawing/2014/main" xmlns="" id="{FB7F43B9-6C22-4E9F-A7BE-82885C63F8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54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type="body" idx="1"/>
          </p:nvPr>
        </p:nvSpPr>
        <p:spPr>
          <a:xfrm>
            <a:off x="464096" y="198884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PE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conformado por diferentes actores de la institución educativa, áreas, especialidades, opciones ocupacionales o programas (representantes de autoridades, docentes, estudiantes, egresados, administrativos y grupos de interés) cuya finalidad es conducir el proceso de autoevaluación con fines de acreditación.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25388" y="404664"/>
            <a:ext cx="8075240" cy="1080121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3500" b="1" dirty="0">
                <a:solidFill>
                  <a:srgbClr val="002060"/>
                </a:solidFill>
              </a:rPr>
              <a:t>¿Qué es el Comité de Calidad?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48654"/>
            <a:ext cx="5832600" cy="9146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2"/>
                </a:solidFill>
              </a:rPr>
              <a:t>4.</a:t>
            </a:r>
            <a:r>
              <a:rPr lang="es-ES" sz="4400" dirty="0"/>
              <a:t>Sostenibilidad</a:t>
            </a:r>
            <a:endParaRPr sz="44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4" name="Google Shape;98;p15">
            <a:extLst>
              <a:ext uri="{FF2B5EF4-FFF2-40B4-BE49-F238E27FC236}">
                <a16:creationId xmlns:a16="http://schemas.microsoft.com/office/drawing/2014/main" xmlns="" id="{2DBFA3A3-366B-41CE-8730-3688AA7C018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46024" y="2779245"/>
            <a:ext cx="7293175" cy="37690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es-ES" b="1" dirty="0">
                <a:solidFill>
                  <a:schemeClr val="tx1"/>
                </a:solidFill>
              </a:rPr>
              <a:t>El programa de estudios gestiona los recursos financieros necesarios para su funcionamiento, fortalecimiento y sostenibilidad en el tiempo con el apoyo de sus grupos de interés.</a:t>
            </a:r>
            <a:endParaRPr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73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729004"/>
            <a:ext cx="2251194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/>
              <a:t>Preguntas</a:t>
            </a:r>
            <a:endParaRPr sz="3200" b="1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1673074"/>
            <a:ext cx="7325463" cy="3768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200" b="1" dirty="0"/>
              <a:t>¿El programa tiene un plan de gestión con acciones para incrementar el servicio a los estudiantes, optimizar la infraestructura y equipamiento, desarrollo de capacidad de los docentes, entre otros? 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5" name="Google Shape;299;p30">
            <a:extLst>
              <a:ext uri="{FF2B5EF4-FFF2-40B4-BE49-F238E27FC236}">
                <a16:creationId xmlns:a16="http://schemas.microsoft.com/office/drawing/2014/main" xmlns="" id="{D2C5E79F-F44B-4322-BD31-4CFC3BDCE913}"/>
              </a:ext>
            </a:extLst>
          </p:cNvPr>
          <p:cNvGrpSpPr/>
          <p:nvPr/>
        </p:nvGrpSpPr>
        <p:grpSpPr>
          <a:xfrm>
            <a:off x="3037345" y="970871"/>
            <a:ext cx="303264" cy="480804"/>
            <a:chOff x="6718575" y="2318625"/>
            <a:chExt cx="256950" cy="407375"/>
          </a:xfrm>
        </p:grpSpPr>
        <p:sp>
          <p:nvSpPr>
            <p:cNvPr id="6" name="Google Shape;300;p30">
              <a:extLst>
                <a:ext uri="{FF2B5EF4-FFF2-40B4-BE49-F238E27FC236}">
                  <a16:creationId xmlns:a16="http://schemas.microsoft.com/office/drawing/2014/main" xmlns="" id="{DB253FF8-7AD3-4E0C-AC88-25AE2D13B23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7" name="Google Shape;301;p30">
              <a:extLst>
                <a:ext uri="{FF2B5EF4-FFF2-40B4-BE49-F238E27FC236}">
                  <a16:creationId xmlns:a16="http://schemas.microsoft.com/office/drawing/2014/main" xmlns="" id="{D1A71AC3-5E71-47CB-8F32-2DA350D9539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8" name="Google Shape;302;p30">
              <a:extLst>
                <a:ext uri="{FF2B5EF4-FFF2-40B4-BE49-F238E27FC236}">
                  <a16:creationId xmlns:a16="http://schemas.microsoft.com/office/drawing/2014/main" xmlns="" id="{8F811910-B3F6-427E-89BD-833673EC61E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9" name="Google Shape;303;p30">
              <a:extLst>
                <a:ext uri="{FF2B5EF4-FFF2-40B4-BE49-F238E27FC236}">
                  <a16:creationId xmlns:a16="http://schemas.microsoft.com/office/drawing/2014/main" xmlns="" id="{7303CAB4-CE61-4C46-8689-5E8522FB0E0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0" name="Google Shape;304;p30">
              <a:extLst>
                <a:ext uri="{FF2B5EF4-FFF2-40B4-BE49-F238E27FC236}">
                  <a16:creationId xmlns:a16="http://schemas.microsoft.com/office/drawing/2014/main" xmlns="" id="{C295749E-CDB6-4678-9D53-DE11606C56D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1" name="Google Shape;305;p30">
              <a:extLst>
                <a:ext uri="{FF2B5EF4-FFF2-40B4-BE49-F238E27FC236}">
                  <a16:creationId xmlns:a16="http://schemas.microsoft.com/office/drawing/2014/main" xmlns="" id="{7D1F2ACF-C455-4BEC-B707-4C24201DCD7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" name="Google Shape;306;p30">
              <a:extLst>
                <a:ext uri="{FF2B5EF4-FFF2-40B4-BE49-F238E27FC236}">
                  <a16:creationId xmlns:a16="http://schemas.microsoft.com/office/drawing/2014/main" xmlns="" id="{20E21462-5CD0-4E65-B647-6BDD3E3379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3" name="Google Shape;307;p30">
              <a:extLst>
                <a:ext uri="{FF2B5EF4-FFF2-40B4-BE49-F238E27FC236}">
                  <a16:creationId xmlns:a16="http://schemas.microsoft.com/office/drawing/2014/main" xmlns="" id="{FB7F43B9-6C22-4E9F-A7BE-82885C63F8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46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789964"/>
            <a:ext cx="2251194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dirty="0"/>
              <a:t>Preguntas</a:t>
            </a:r>
            <a:endParaRPr sz="3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2099798"/>
            <a:ext cx="6774791" cy="3371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200" b="1" dirty="0"/>
              <a:t>¿El programa cuenta con plan operativo presupuestado?</a:t>
            </a:r>
          </a:p>
          <a:p>
            <a:pPr lvl="0"/>
            <a:r>
              <a:rPr lang="es-ES" sz="3200" b="1" dirty="0"/>
              <a:t>¿El programa tiene convenios de cooperación interinstitucional que contribuyen a la gestión de recursos?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pSp>
        <p:nvGrpSpPr>
          <p:cNvPr id="5" name="Google Shape;299;p30">
            <a:extLst>
              <a:ext uri="{FF2B5EF4-FFF2-40B4-BE49-F238E27FC236}">
                <a16:creationId xmlns:a16="http://schemas.microsoft.com/office/drawing/2014/main" xmlns="" id="{D2C5E79F-F44B-4322-BD31-4CFC3BDCE913}"/>
              </a:ext>
            </a:extLst>
          </p:cNvPr>
          <p:cNvGrpSpPr/>
          <p:nvPr/>
        </p:nvGrpSpPr>
        <p:grpSpPr>
          <a:xfrm>
            <a:off x="3037345" y="1031831"/>
            <a:ext cx="303264" cy="480804"/>
            <a:chOff x="6718575" y="2318625"/>
            <a:chExt cx="256950" cy="407375"/>
          </a:xfrm>
        </p:grpSpPr>
        <p:sp>
          <p:nvSpPr>
            <p:cNvPr id="6" name="Google Shape;300;p30">
              <a:extLst>
                <a:ext uri="{FF2B5EF4-FFF2-40B4-BE49-F238E27FC236}">
                  <a16:creationId xmlns:a16="http://schemas.microsoft.com/office/drawing/2014/main" xmlns="" id="{DB253FF8-7AD3-4E0C-AC88-25AE2D13B23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7" name="Google Shape;301;p30">
              <a:extLst>
                <a:ext uri="{FF2B5EF4-FFF2-40B4-BE49-F238E27FC236}">
                  <a16:creationId xmlns:a16="http://schemas.microsoft.com/office/drawing/2014/main" xmlns="" id="{D1A71AC3-5E71-47CB-8F32-2DA350D9539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8" name="Google Shape;302;p30">
              <a:extLst>
                <a:ext uri="{FF2B5EF4-FFF2-40B4-BE49-F238E27FC236}">
                  <a16:creationId xmlns:a16="http://schemas.microsoft.com/office/drawing/2014/main" xmlns="" id="{8F811910-B3F6-427E-89BD-833673EC61E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9" name="Google Shape;303;p30">
              <a:extLst>
                <a:ext uri="{FF2B5EF4-FFF2-40B4-BE49-F238E27FC236}">
                  <a16:creationId xmlns:a16="http://schemas.microsoft.com/office/drawing/2014/main" xmlns="" id="{7303CAB4-CE61-4C46-8689-5E8522FB0E0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0" name="Google Shape;304;p30">
              <a:extLst>
                <a:ext uri="{FF2B5EF4-FFF2-40B4-BE49-F238E27FC236}">
                  <a16:creationId xmlns:a16="http://schemas.microsoft.com/office/drawing/2014/main" xmlns="" id="{C295749E-CDB6-4678-9D53-DE11606C56D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1" name="Google Shape;305;p30">
              <a:extLst>
                <a:ext uri="{FF2B5EF4-FFF2-40B4-BE49-F238E27FC236}">
                  <a16:creationId xmlns:a16="http://schemas.microsoft.com/office/drawing/2014/main" xmlns="" id="{7D1F2ACF-C455-4BEC-B707-4C24201DCD7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" name="Google Shape;306;p30">
              <a:extLst>
                <a:ext uri="{FF2B5EF4-FFF2-40B4-BE49-F238E27FC236}">
                  <a16:creationId xmlns:a16="http://schemas.microsoft.com/office/drawing/2014/main" xmlns="" id="{20E21462-5CD0-4E65-B647-6BDD3E3379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3" name="Google Shape;307;p30">
              <a:extLst>
                <a:ext uri="{FF2B5EF4-FFF2-40B4-BE49-F238E27FC236}">
                  <a16:creationId xmlns:a16="http://schemas.microsoft.com/office/drawing/2014/main" xmlns="" id="{FB7F43B9-6C22-4E9F-A7BE-82885C63F8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082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667336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2"/>
                </a:solidFill>
              </a:rPr>
              <a:t>5. </a:t>
            </a:r>
            <a:r>
              <a:rPr lang="es-ES" sz="4400" dirty="0"/>
              <a:t>Pertinencia del perfil de egreso</a:t>
            </a:r>
            <a:endParaRPr sz="44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4" name="Google Shape;98;p15">
            <a:extLst>
              <a:ext uri="{FF2B5EF4-FFF2-40B4-BE49-F238E27FC236}">
                <a16:creationId xmlns:a16="http://schemas.microsoft.com/office/drawing/2014/main" xmlns="" id="{DF73660B-D752-469D-88EA-71BBFC75AD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46025" y="3286956"/>
            <a:ext cx="6437770" cy="30461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2800" b="1" dirty="0">
                <a:solidFill>
                  <a:schemeClr val="tx1"/>
                </a:solidFill>
              </a:rPr>
              <a:t>El perfil de egreso orienta la gestión del programa de estudios, es coherente con sus propósitos, currículo y responde a las expectativas de los grupos de interés y al entorno socioeconómico.</a:t>
            </a:r>
            <a:endParaRPr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06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367964"/>
            <a:ext cx="2251194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dirty="0"/>
              <a:t>Preguntas</a:t>
            </a:r>
            <a:endParaRPr sz="32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1463696"/>
            <a:ext cx="7231040" cy="43800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600" b="1" dirty="0"/>
              <a:t>¿Cómo se formula el perfil de egreso del programa?</a:t>
            </a:r>
          </a:p>
          <a:p>
            <a:pPr lvl="0"/>
            <a:r>
              <a:rPr lang="es-ES" sz="3600" b="1" dirty="0"/>
              <a:t>¿Qué competencias considera el perfil de egreso del programa? </a:t>
            </a:r>
          </a:p>
          <a:p>
            <a:pPr lvl="0"/>
            <a:r>
              <a:rPr lang="es-ES" sz="3600" b="1" dirty="0"/>
              <a:t>¿Cuántas competencias generales y cuántas especificas?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5" name="Google Shape;299;p30">
            <a:extLst>
              <a:ext uri="{FF2B5EF4-FFF2-40B4-BE49-F238E27FC236}">
                <a16:creationId xmlns:a16="http://schemas.microsoft.com/office/drawing/2014/main" xmlns="" id="{D2C5E79F-F44B-4322-BD31-4CFC3BDCE913}"/>
              </a:ext>
            </a:extLst>
          </p:cNvPr>
          <p:cNvGrpSpPr/>
          <p:nvPr/>
        </p:nvGrpSpPr>
        <p:grpSpPr>
          <a:xfrm>
            <a:off x="3037345" y="609831"/>
            <a:ext cx="303264" cy="480804"/>
            <a:chOff x="6718575" y="2318625"/>
            <a:chExt cx="256950" cy="407375"/>
          </a:xfrm>
        </p:grpSpPr>
        <p:sp>
          <p:nvSpPr>
            <p:cNvPr id="6" name="Google Shape;300;p30">
              <a:extLst>
                <a:ext uri="{FF2B5EF4-FFF2-40B4-BE49-F238E27FC236}">
                  <a16:creationId xmlns:a16="http://schemas.microsoft.com/office/drawing/2014/main" xmlns="" id="{DB253FF8-7AD3-4E0C-AC88-25AE2D13B23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7" name="Google Shape;301;p30">
              <a:extLst>
                <a:ext uri="{FF2B5EF4-FFF2-40B4-BE49-F238E27FC236}">
                  <a16:creationId xmlns:a16="http://schemas.microsoft.com/office/drawing/2014/main" xmlns="" id="{D1A71AC3-5E71-47CB-8F32-2DA350D9539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8" name="Google Shape;302;p30">
              <a:extLst>
                <a:ext uri="{FF2B5EF4-FFF2-40B4-BE49-F238E27FC236}">
                  <a16:creationId xmlns:a16="http://schemas.microsoft.com/office/drawing/2014/main" xmlns="" id="{8F811910-B3F6-427E-89BD-833673EC61E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9" name="Google Shape;303;p30">
              <a:extLst>
                <a:ext uri="{FF2B5EF4-FFF2-40B4-BE49-F238E27FC236}">
                  <a16:creationId xmlns:a16="http://schemas.microsoft.com/office/drawing/2014/main" xmlns="" id="{7303CAB4-CE61-4C46-8689-5E8522FB0E0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0" name="Google Shape;304;p30">
              <a:extLst>
                <a:ext uri="{FF2B5EF4-FFF2-40B4-BE49-F238E27FC236}">
                  <a16:creationId xmlns:a16="http://schemas.microsoft.com/office/drawing/2014/main" xmlns="" id="{C295749E-CDB6-4678-9D53-DE11606C56D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1" name="Google Shape;305;p30">
              <a:extLst>
                <a:ext uri="{FF2B5EF4-FFF2-40B4-BE49-F238E27FC236}">
                  <a16:creationId xmlns:a16="http://schemas.microsoft.com/office/drawing/2014/main" xmlns="" id="{7D1F2ACF-C455-4BEC-B707-4C24201DCD7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" name="Google Shape;306;p30">
              <a:extLst>
                <a:ext uri="{FF2B5EF4-FFF2-40B4-BE49-F238E27FC236}">
                  <a16:creationId xmlns:a16="http://schemas.microsoft.com/office/drawing/2014/main" xmlns="" id="{20E21462-5CD0-4E65-B647-6BDD3E3379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3" name="Google Shape;307;p30">
              <a:extLst>
                <a:ext uri="{FF2B5EF4-FFF2-40B4-BE49-F238E27FC236}">
                  <a16:creationId xmlns:a16="http://schemas.microsoft.com/office/drawing/2014/main" xmlns="" id="{FB7F43B9-6C22-4E9F-A7BE-82885C63F8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468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367964"/>
            <a:ext cx="2251194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/>
              <a:t>Preguntas</a:t>
            </a:r>
            <a:endParaRPr sz="3200" b="1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1463696"/>
            <a:ext cx="7618234" cy="43800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200" b="1" dirty="0"/>
              <a:t>¿Cómo consigue el programa la pertinencia del perfil de egreso con el desarrollo de la sociedad?</a:t>
            </a:r>
          </a:p>
          <a:p>
            <a:pPr lvl="0"/>
            <a:r>
              <a:rPr lang="es-ES" sz="3200" b="1" dirty="0"/>
              <a:t>¿Qué opinión han recibido de los grupos de interés acerca del perfil de egreso y qué se ha hecho con la información recibida?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pSp>
        <p:nvGrpSpPr>
          <p:cNvPr id="5" name="Google Shape;299;p30">
            <a:extLst>
              <a:ext uri="{FF2B5EF4-FFF2-40B4-BE49-F238E27FC236}">
                <a16:creationId xmlns:a16="http://schemas.microsoft.com/office/drawing/2014/main" xmlns="" id="{D2C5E79F-F44B-4322-BD31-4CFC3BDCE913}"/>
              </a:ext>
            </a:extLst>
          </p:cNvPr>
          <p:cNvGrpSpPr/>
          <p:nvPr/>
        </p:nvGrpSpPr>
        <p:grpSpPr>
          <a:xfrm>
            <a:off x="3037345" y="609831"/>
            <a:ext cx="303264" cy="480804"/>
            <a:chOff x="6718575" y="2318625"/>
            <a:chExt cx="256950" cy="407375"/>
          </a:xfrm>
        </p:grpSpPr>
        <p:sp>
          <p:nvSpPr>
            <p:cNvPr id="6" name="Google Shape;300;p30">
              <a:extLst>
                <a:ext uri="{FF2B5EF4-FFF2-40B4-BE49-F238E27FC236}">
                  <a16:creationId xmlns:a16="http://schemas.microsoft.com/office/drawing/2014/main" xmlns="" id="{DB253FF8-7AD3-4E0C-AC88-25AE2D13B23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7" name="Google Shape;301;p30">
              <a:extLst>
                <a:ext uri="{FF2B5EF4-FFF2-40B4-BE49-F238E27FC236}">
                  <a16:creationId xmlns:a16="http://schemas.microsoft.com/office/drawing/2014/main" xmlns="" id="{D1A71AC3-5E71-47CB-8F32-2DA350D9539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8" name="Google Shape;302;p30">
              <a:extLst>
                <a:ext uri="{FF2B5EF4-FFF2-40B4-BE49-F238E27FC236}">
                  <a16:creationId xmlns:a16="http://schemas.microsoft.com/office/drawing/2014/main" xmlns="" id="{8F811910-B3F6-427E-89BD-833673EC61E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9" name="Google Shape;303;p30">
              <a:extLst>
                <a:ext uri="{FF2B5EF4-FFF2-40B4-BE49-F238E27FC236}">
                  <a16:creationId xmlns:a16="http://schemas.microsoft.com/office/drawing/2014/main" xmlns="" id="{7303CAB4-CE61-4C46-8689-5E8522FB0E0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0" name="Google Shape;304;p30">
              <a:extLst>
                <a:ext uri="{FF2B5EF4-FFF2-40B4-BE49-F238E27FC236}">
                  <a16:creationId xmlns:a16="http://schemas.microsoft.com/office/drawing/2014/main" xmlns="" id="{C295749E-CDB6-4678-9D53-DE11606C56D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1" name="Google Shape;305;p30">
              <a:extLst>
                <a:ext uri="{FF2B5EF4-FFF2-40B4-BE49-F238E27FC236}">
                  <a16:creationId xmlns:a16="http://schemas.microsoft.com/office/drawing/2014/main" xmlns="" id="{7D1F2ACF-C455-4BEC-B707-4C24201DCD7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" name="Google Shape;306;p30">
              <a:extLst>
                <a:ext uri="{FF2B5EF4-FFF2-40B4-BE49-F238E27FC236}">
                  <a16:creationId xmlns:a16="http://schemas.microsoft.com/office/drawing/2014/main" xmlns="" id="{20E21462-5CD0-4E65-B647-6BDD3E3379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3" name="Google Shape;307;p30">
              <a:extLst>
                <a:ext uri="{FF2B5EF4-FFF2-40B4-BE49-F238E27FC236}">
                  <a16:creationId xmlns:a16="http://schemas.microsoft.com/office/drawing/2014/main" xmlns="" id="{FB7F43B9-6C22-4E9F-A7BE-82885C63F8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10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624614" y="1322061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2"/>
                </a:solidFill>
              </a:rPr>
              <a:t>6. </a:t>
            </a:r>
            <a:r>
              <a:rPr lang="es-ES" sz="4400" dirty="0"/>
              <a:t>Revisión del perfil de egreso</a:t>
            </a:r>
            <a:endParaRPr sz="44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4" name="Google Shape;98;p15">
            <a:extLst>
              <a:ext uri="{FF2B5EF4-FFF2-40B4-BE49-F238E27FC236}">
                <a16:creationId xmlns:a16="http://schemas.microsoft.com/office/drawing/2014/main" xmlns="" id="{36640B89-9BCA-4B27-ABBE-B372D0C8E51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04498" y="3179414"/>
            <a:ext cx="5672831" cy="1654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3200" b="1" dirty="0">
                <a:solidFill>
                  <a:schemeClr val="tx1"/>
                </a:solidFill>
              </a:rPr>
              <a:t>El perfil de egreso se revisa periódicamente y de forma participativa.</a:t>
            </a:r>
            <a:endParaRPr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55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850924"/>
            <a:ext cx="2251194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/>
              <a:t>Preguntas</a:t>
            </a:r>
            <a:endParaRPr sz="3200" b="1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2056338"/>
            <a:ext cx="6894810" cy="3355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600" b="1" dirty="0"/>
              <a:t>¿Cada cuánto tiempo se revisa el perfil de egreso?</a:t>
            </a:r>
          </a:p>
          <a:p>
            <a:pPr lvl="0"/>
            <a:r>
              <a:rPr lang="es-ES" sz="3600" b="1" dirty="0"/>
              <a:t>¿Quiénes han participado en la revisión del perfil de egreso?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pSp>
        <p:nvGrpSpPr>
          <p:cNvPr id="5" name="Google Shape;299;p30">
            <a:extLst>
              <a:ext uri="{FF2B5EF4-FFF2-40B4-BE49-F238E27FC236}">
                <a16:creationId xmlns:a16="http://schemas.microsoft.com/office/drawing/2014/main" xmlns="" id="{D2C5E79F-F44B-4322-BD31-4CFC3BDCE913}"/>
              </a:ext>
            </a:extLst>
          </p:cNvPr>
          <p:cNvGrpSpPr/>
          <p:nvPr/>
        </p:nvGrpSpPr>
        <p:grpSpPr>
          <a:xfrm>
            <a:off x="3037345" y="1092791"/>
            <a:ext cx="303264" cy="480804"/>
            <a:chOff x="6718575" y="2318625"/>
            <a:chExt cx="256950" cy="407375"/>
          </a:xfrm>
        </p:grpSpPr>
        <p:sp>
          <p:nvSpPr>
            <p:cNvPr id="6" name="Google Shape;300;p30">
              <a:extLst>
                <a:ext uri="{FF2B5EF4-FFF2-40B4-BE49-F238E27FC236}">
                  <a16:creationId xmlns:a16="http://schemas.microsoft.com/office/drawing/2014/main" xmlns="" id="{DB253FF8-7AD3-4E0C-AC88-25AE2D13B23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7" name="Google Shape;301;p30">
              <a:extLst>
                <a:ext uri="{FF2B5EF4-FFF2-40B4-BE49-F238E27FC236}">
                  <a16:creationId xmlns:a16="http://schemas.microsoft.com/office/drawing/2014/main" xmlns="" id="{D1A71AC3-5E71-47CB-8F32-2DA350D9539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8" name="Google Shape;302;p30">
              <a:extLst>
                <a:ext uri="{FF2B5EF4-FFF2-40B4-BE49-F238E27FC236}">
                  <a16:creationId xmlns:a16="http://schemas.microsoft.com/office/drawing/2014/main" xmlns="" id="{8F811910-B3F6-427E-89BD-833673EC61E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9" name="Google Shape;303;p30">
              <a:extLst>
                <a:ext uri="{FF2B5EF4-FFF2-40B4-BE49-F238E27FC236}">
                  <a16:creationId xmlns:a16="http://schemas.microsoft.com/office/drawing/2014/main" xmlns="" id="{7303CAB4-CE61-4C46-8689-5E8522FB0E0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0" name="Google Shape;304;p30">
              <a:extLst>
                <a:ext uri="{FF2B5EF4-FFF2-40B4-BE49-F238E27FC236}">
                  <a16:creationId xmlns:a16="http://schemas.microsoft.com/office/drawing/2014/main" xmlns="" id="{C295749E-CDB6-4678-9D53-DE11606C56D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1" name="Google Shape;305;p30">
              <a:extLst>
                <a:ext uri="{FF2B5EF4-FFF2-40B4-BE49-F238E27FC236}">
                  <a16:creationId xmlns:a16="http://schemas.microsoft.com/office/drawing/2014/main" xmlns="" id="{7D1F2ACF-C455-4BEC-B707-4C24201DCD7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" name="Google Shape;306;p30">
              <a:extLst>
                <a:ext uri="{FF2B5EF4-FFF2-40B4-BE49-F238E27FC236}">
                  <a16:creationId xmlns:a16="http://schemas.microsoft.com/office/drawing/2014/main" xmlns="" id="{20E21462-5CD0-4E65-B647-6BDD3E3379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3" name="Google Shape;307;p30">
              <a:extLst>
                <a:ext uri="{FF2B5EF4-FFF2-40B4-BE49-F238E27FC236}">
                  <a16:creationId xmlns:a16="http://schemas.microsoft.com/office/drawing/2014/main" xmlns="" id="{FB7F43B9-6C22-4E9F-A7BE-82885C63F8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515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4" y="1803093"/>
            <a:ext cx="6044383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2"/>
                </a:solidFill>
              </a:rPr>
              <a:t>7. </a:t>
            </a:r>
            <a:r>
              <a:rPr lang="es-ES" sz="4400" dirty="0"/>
              <a:t>Sistema de gestión de la calidad (SGC) </a:t>
            </a:r>
            <a:endParaRPr sz="44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4" name="Google Shape;98;p15">
            <a:extLst>
              <a:ext uri="{FF2B5EF4-FFF2-40B4-BE49-F238E27FC236}">
                <a16:creationId xmlns:a16="http://schemas.microsoft.com/office/drawing/2014/main" xmlns="" id="{75B27D31-DCD8-496D-915A-FDCE9AED0CF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46024" y="3518577"/>
            <a:ext cx="6467265" cy="2390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es-ES" b="1" dirty="0">
                <a:solidFill>
                  <a:schemeClr val="tx1"/>
                </a:solidFill>
              </a:rPr>
              <a:t>El programa de estudios cuenta con un sistema de gestión de la calidad implementado.</a:t>
            </a:r>
            <a:endParaRPr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44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548640" y="2218945"/>
            <a:ext cx="7961376" cy="4114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sz="4000" b="1" dirty="0"/>
              <a:t>¿Qué </a:t>
            </a:r>
            <a:r>
              <a:rPr lang="es-ES" sz="4000" b="1" dirty="0">
                <a:solidFill>
                  <a:srgbClr val="0091EA"/>
                </a:solidFill>
              </a:rPr>
              <a:t>elementos </a:t>
            </a:r>
            <a:r>
              <a:rPr lang="es-ES" sz="4000" b="1" dirty="0"/>
              <a:t>considera el </a:t>
            </a:r>
            <a:r>
              <a:rPr lang="es-ES" sz="4000" b="1" dirty="0">
                <a:solidFill>
                  <a:srgbClr val="0091EA"/>
                </a:solidFill>
              </a:rPr>
              <a:t>sistema de gestión de calidad </a:t>
            </a:r>
            <a:r>
              <a:rPr lang="es-ES" sz="4000" b="1" dirty="0"/>
              <a:t>del programa?</a:t>
            </a:r>
          </a:p>
          <a:p>
            <a:pPr marL="0" lvl="0" indent="0">
              <a:buNone/>
            </a:pPr>
            <a:endParaRPr lang="es-ES" sz="1600" dirty="0"/>
          </a:p>
          <a:p>
            <a:pPr marL="0" lvl="0" indent="0">
              <a:buNone/>
            </a:pPr>
            <a:r>
              <a:rPr lang="es-ES" sz="2000" dirty="0"/>
              <a:t>Alcance / Políticas y objetivos de calidad / Mapa de procesos / Procesos, procedimientos documentados / Responsabilidades definidas / Indicadores de ejecución / Mecanismo de evaluación y monitoreo / Reportes de evaluación /Acciones de mejora ejecutadas.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-87" y="6333125"/>
            <a:ext cx="91440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90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360" y="1772816"/>
            <a:ext cx="8579296" cy="4525963"/>
          </a:xfrm>
        </p:spPr>
        <p:txBody>
          <a:bodyPr/>
          <a:lstStyle/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Licenciamiento y la Acreditación no  son sinónimos. Son dos etapas complementarias del Aseguramiento de la Calidad.</a:t>
            </a: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licenciamiento es la verificación y control de condiciones básicas de calidad, que permite autorizar la provisión del servicio educativo superior universitario.</a:t>
            </a: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Licenciamiento es una condición necesaria para iniciar el proceso conducente a la Acreditación. </a:t>
            </a: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Licenciamiento es el primer paso para garantizar condiciones básicas de calidad; en cambio la acreditación constituye un mecanismo de cumplimiento de estándares altos de calidad.</a:t>
            </a:r>
          </a:p>
          <a:p>
            <a:endParaRPr lang="es-PE" dirty="0"/>
          </a:p>
        </p:txBody>
      </p:sp>
      <p:sp>
        <p:nvSpPr>
          <p:cNvPr id="6" name="Rectángulo redondeado 5"/>
          <p:cNvSpPr/>
          <p:nvPr/>
        </p:nvSpPr>
        <p:spPr>
          <a:xfrm>
            <a:off x="625388" y="404664"/>
            <a:ext cx="8075240" cy="108012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3500" b="1" dirty="0">
                <a:solidFill>
                  <a:srgbClr val="002060"/>
                </a:solidFill>
              </a:rPr>
              <a:t>¿Licenciamiento y acreditación son sinónimos?</a:t>
            </a:r>
          </a:p>
        </p:txBody>
      </p:sp>
      <p:sp>
        <p:nvSpPr>
          <p:cNvPr id="9" name="Flecha a la derecha con muesca 8"/>
          <p:cNvSpPr/>
          <p:nvPr/>
        </p:nvSpPr>
        <p:spPr>
          <a:xfrm>
            <a:off x="107504" y="1844824"/>
            <a:ext cx="265856" cy="288032"/>
          </a:xfrm>
          <a:prstGeom prst="notchedRightArrow">
            <a:avLst/>
          </a:prstGeom>
          <a:solidFill>
            <a:srgbClr val="FFB06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lecha a la derecha con muesca 9"/>
          <p:cNvSpPr/>
          <p:nvPr/>
        </p:nvSpPr>
        <p:spPr>
          <a:xfrm>
            <a:off x="59595" y="3140968"/>
            <a:ext cx="265856" cy="288032"/>
          </a:xfrm>
          <a:prstGeom prst="notchedRightArrow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lecha a la derecha con muesca 10"/>
          <p:cNvSpPr/>
          <p:nvPr/>
        </p:nvSpPr>
        <p:spPr>
          <a:xfrm>
            <a:off x="8893" y="4463552"/>
            <a:ext cx="265856" cy="288032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lecha a la derecha con muesca 11"/>
          <p:cNvSpPr/>
          <p:nvPr/>
        </p:nvSpPr>
        <p:spPr>
          <a:xfrm>
            <a:off x="41593" y="5373216"/>
            <a:ext cx="265856" cy="288032"/>
          </a:xfrm>
          <a:prstGeom prst="notchedRightArrow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99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612408"/>
            <a:ext cx="5832600" cy="1049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2"/>
                </a:solidFill>
              </a:rPr>
              <a:t>8. </a:t>
            </a:r>
            <a:r>
              <a:rPr lang="es-ES" sz="4400" dirty="0"/>
              <a:t>Planes de mejora</a:t>
            </a:r>
            <a:endParaRPr sz="44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4" name="Google Shape;98;p15">
            <a:extLst>
              <a:ext uri="{FF2B5EF4-FFF2-40B4-BE49-F238E27FC236}">
                <a16:creationId xmlns:a16="http://schemas.microsoft.com/office/drawing/2014/main" xmlns="" id="{CD762425-772B-483C-868F-F3213674772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46025" y="2662192"/>
            <a:ext cx="5832600" cy="3078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>
                <a:solidFill>
                  <a:schemeClr val="tx1"/>
                </a:solidFill>
              </a:rPr>
              <a:t>El programa de estudios define, implementa y monitorea planes de mejora para los aspectos que participativamente se han identificado y priorizado como oportunidades de mejora.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71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618251"/>
            <a:ext cx="2251194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/>
              <a:t>Preguntas</a:t>
            </a:r>
            <a:endParaRPr sz="3200" b="1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1735491"/>
            <a:ext cx="7126458" cy="37547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200" b="1" dirty="0"/>
              <a:t>¿El programa de estudios tiene mecanismos o espacios de análisis de su desarrollo académico institucional?</a:t>
            </a:r>
          </a:p>
          <a:p>
            <a:pPr lvl="0"/>
            <a:r>
              <a:rPr lang="es-ES" sz="3200" b="1" dirty="0"/>
              <a:t>¿El programa cuenta con un plan de mejora articulado con sus políticas y objetivos educacionales?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grpSp>
        <p:nvGrpSpPr>
          <p:cNvPr id="5" name="Google Shape;299;p30">
            <a:extLst>
              <a:ext uri="{FF2B5EF4-FFF2-40B4-BE49-F238E27FC236}">
                <a16:creationId xmlns:a16="http://schemas.microsoft.com/office/drawing/2014/main" xmlns="" id="{D2C5E79F-F44B-4322-BD31-4CFC3BDCE913}"/>
              </a:ext>
            </a:extLst>
          </p:cNvPr>
          <p:cNvGrpSpPr/>
          <p:nvPr/>
        </p:nvGrpSpPr>
        <p:grpSpPr>
          <a:xfrm>
            <a:off x="3037345" y="860118"/>
            <a:ext cx="303264" cy="480804"/>
            <a:chOff x="6718575" y="2318625"/>
            <a:chExt cx="256950" cy="407375"/>
          </a:xfrm>
        </p:grpSpPr>
        <p:sp>
          <p:nvSpPr>
            <p:cNvPr id="6" name="Google Shape;300;p30">
              <a:extLst>
                <a:ext uri="{FF2B5EF4-FFF2-40B4-BE49-F238E27FC236}">
                  <a16:creationId xmlns:a16="http://schemas.microsoft.com/office/drawing/2014/main" xmlns="" id="{DB253FF8-7AD3-4E0C-AC88-25AE2D13B23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7" name="Google Shape;301;p30">
              <a:extLst>
                <a:ext uri="{FF2B5EF4-FFF2-40B4-BE49-F238E27FC236}">
                  <a16:creationId xmlns:a16="http://schemas.microsoft.com/office/drawing/2014/main" xmlns="" id="{D1A71AC3-5E71-47CB-8F32-2DA350D9539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8" name="Google Shape;302;p30">
              <a:extLst>
                <a:ext uri="{FF2B5EF4-FFF2-40B4-BE49-F238E27FC236}">
                  <a16:creationId xmlns:a16="http://schemas.microsoft.com/office/drawing/2014/main" xmlns="" id="{8F811910-B3F6-427E-89BD-833673EC61E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9" name="Google Shape;303;p30">
              <a:extLst>
                <a:ext uri="{FF2B5EF4-FFF2-40B4-BE49-F238E27FC236}">
                  <a16:creationId xmlns:a16="http://schemas.microsoft.com/office/drawing/2014/main" xmlns="" id="{7303CAB4-CE61-4C46-8689-5E8522FB0E0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0" name="Google Shape;304;p30">
              <a:extLst>
                <a:ext uri="{FF2B5EF4-FFF2-40B4-BE49-F238E27FC236}">
                  <a16:creationId xmlns:a16="http://schemas.microsoft.com/office/drawing/2014/main" xmlns="" id="{C295749E-CDB6-4678-9D53-DE11606C56D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1" name="Google Shape;305;p30">
              <a:extLst>
                <a:ext uri="{FF2B5EF4-FFF2-40B4-BE49-F238E27FC236}">
                  <a16:creationId xmlns:a16="http://schemas.microsoft.com/office/drawing/2014/main" xmlns="" id="{7D1F2ACF-C455-4BEC-B707-4C24201DCD7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" name="Google Shape;306;p30">
              <a:extLst>
                <a:ext uri="{FF2B5EF4-FFF2-40B4-BE49-F238E27FC236}">
                  <a16:creationId xmlns:a16="http://schemas.microsoft.com/office/drawing/2014/main" xmlns="" id="{20E21462-5CD0-4E65-B647-6BDD3E3379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3" name="Google Shape;307;p30">
              <a:extLst>
                <a:ext uri="{FF2B5EF4-FFF2-40B4-BE49-F238E27FC236}">
                  <a16:creationId xmlns:a16="http://schemas.microsoft.com/office/drawing/2014/main" xmlns="" id="{FB7F43B9-6C22-4E9F-A7BE-82885C63F8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156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1241068"/>
            <a:ext cx="2251194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/>
              <a:t>Preguntas</a:t>
            </a:r>
            <a:endParaRPr sz="3200" b="1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2615972"/>
            <a:ext cx="7004538" cy="1636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600" b="1" dirty="0"/>
              <a:t>¿Qué acciones de mejora viene ejecutando el programa?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grpSp>
        <p:nvGrpSpPr>
          <p:cNvPr id="5" name="Google Shape;299;p30">
            <a:extLst>
              <a:ext uri="{FF2B5EF4-FFF2-40B4-BE49-F238E27FC236}">
                <a16:creationId xmlns:a16="http://schemas.microsoft.com/office/drawing/2014/main" xmlns="" id="{D2C5E79F-F44B-4322-BD31-4CFC3BDCE913}"/>
              </a:ext>
            </a:extLst>
          </p:cNvPr>
          <p:cNvGrpSpPr/>
          <p:nvPr/>
        </p:nvGrpSpPr>
        <p:grpSpPr>
          <a:xfrm>
            <a:off x="3037344" y="1453439"/>
            <a:ext cx="303264" cy="480804"/>
            <a:chOff x="6718575" y="2318625"/>
            <a:chExt cx="256950" cy="407375"/>
          </a:xfrm>
        </p:grpSpPr>
        <p:sp>
          <p:nvSpPr>
            <p:cNvPr id="6" name="Google Shape;300;p30">
              <a:extLst>
                <a:ext uri="{FF2B5EF4-FFF2-40B4-BE49-F238E27FC236}">
                  <a16:creationId xmlns:a16="http://schemas.microsoft.com/office/drawing/2014/main" xmlns="" id="{DB253FF8-7AD3-4E0C-AC88-25AE2D13B23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7" name="Google Shape;301;p30">
              <a:extLst>
                <a:ext uri="{FF2B5EF4-FFF2-40B4-BE49-F238E27FC236}">
                  <a16:creationId xmlns:a16="http://schemas.microsoft.com/office/drawing/2014/main" xmlns="" id="{D1A71AC3-5E71-47CB-8F32-2DA350D9539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8" name="Google Shape;302;p30">
              <a:extLst>
                <a:ext uri="{FF2B5EF4-FFF2-40B4-BE49-F238E27FC236}">
                  <a16:creationId xmlns:a16="http://schemas.microsoft.com/office/drawing/2014/main" xmlns="" id="{8F811910-B3F6-427E-89BD-833673EC61E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9" name="Google Shape;303;p30">
              <a:extLst>
                <a:ext uri="{FF2B5EF4-FFF2-40B4-BE49-F238E27FC236}">
                  <a16:creationId xmlns:a16="http://schemas.microsoft.com/office/drawing/2014/main" xmlns="" id="{7303CAB4-CE61-4C46-8689-5E8522FB0E0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0" name="Google Shape;304;p30">
              <a:extLst>
                <a:ext uri="{FF2B5EF4-FFF2-40B4-BE49-F238E27FC236}">
                  <a16:creationId xmlns:a16="http://schemas.microsoft.com/office/drawing/2014/main" xmlns="" id="{C295749E-CDB6-4678-9D53-DE11606C56D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1" name="Google Shape;305;p30">
              <a:extLst>
                <a:ext uri="{FF2B5EF4-FFF2-40B4-BE49-F238E27FC236}">
                  <a16:creationId xmlns:a16="http://schemas.microsoft.com/office/drawing/2014/main" xmlns="" id="{7D1F2ACF-C455-4BEC-B707-4C24201DCD7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" name="Google Shape;306;p30">
              <a:extLst>
                <a:ext uri="{FF2B5EF4-FFF2-40B4-BE49-F238E27FC236}">
                  <a16:creationId xmlns:a16="http://schemas.microsoft.com/office/drawing/2014/main" xmlns="" id="{20E21462-5CD0-4E65-B647-6BDD3E3379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3" name="Google Shape;307;p30">
              <a:extLst>
                <a:ext uri="{FF2B5EF4-FFF2-40B4-BE49-F238E27FC236}">
                  <a16:creationId xmlns:a16="http://schemas.microsoft.com/office/drawing/2014/main" xmlns="" id="{FB7F43B9-6C22-4E9F-A7BE-82885C63F8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317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>
                <a:solidFill>
                  <a:schemeClr val="bg2"/>
                </a:solidFill>
              </a:rPr>
              <a:t>            </a:t>
            </a:r>
            <a:r>
              <a:rPr lang="en" sz="4400" dirty="0">
                <a:solidFill>
                  <a:schemeClr val="bg2"/>
                </a:solidFill>
              </a:rPr>
              <a:t>9.</a:t>
            </a:r>
            <a:r>
              <a:rPr lang="en" sz="2800" dirty="0">
                <a:solidFill>
                  <a:schemeClr val="bg2"/>
                </a:solidFill>
              </a:rPr>
              <a:t> </a:t>
            </a:r>
            <a:r>
              <a:rPr lang="es-ES" sz="4400" dirty="0"/>
              <a:t>Plan de Estudios </a:t>
            </a:r>
            <a:endParaRPr lang="es-PE" sz="4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El programa de estudios utiliza  mecanismos  de gestión que aseguran  la evaluación  y actualización  periódica del Plan de Estudios.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8958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576775"/>
            <a:ext cx="7571700" cy="1519311"/>
          </a:xfrm>
        </p:spPr>
        <p:txBody>
          <a:bodyPr/>
          <a:lstStyle/>
          <a:p>
            <a:pPr algn="ctr"/>
            <a:r>
              <a:rPr lang="en" sz="4400" dirty="0">
                <a:solidFill>
                  <a:srgbClr val="00B0F0"/>
                </a:solidFill>
              </a:rPr>
              <a:t>10. Caracteristicas del Plan de Estudios</a:t>
            </a:r>
            <a:r>
              <a:rPr lang="en" sz="2800" dirty="0">
                <a:solidFill>
                  <a:schemeClr val="bg2"/>
                </a:solidFill>
              </a:rPr>
              <a:t> 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377439"/>
            <a:ext cx="7571700" cy="4069727"/>
          </a:xfrm>
        </p:spPr>
        <p:txBody>
          <a:bodyPr/>
          <a:lstStyle/>
          <a:p>
            <a:r>
              <a:rPr lang="es-PE" dirty="0"/>
              <a:t>El Plan de Estudios es flexible e incluye cursos que brindan una solida base científica y humanística: con Sentido de ciudadanía  y responsabilidad social y consideran  una practica pre profesional.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3307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437" y="410826"/>
            <a:ext cx="8243668" cy="1483288"/>
          </a:xfrm>
        </p:spPr>
        <p:txBody>
          <a:bodyPr/>
          <a:lstStyle/>
          <a:p>
            <a:pPr algn="ctr"/>
            <a:r>
              <a:rPr lang="en" dirty="0">
                <a:solidFill>
                  <a:schemeClr val="bg2"/>
                </a:solidFill>
              </a:rPr>
              <a:t>     </a:t>
            </a:r>
            <a:r>
              <a:rPr lang="en" sz="4000" dirty="0">
                <a:solidFill>
                  <a:schemeClr val="bg2"/>
                </a:solidFill>
              </a:rPr>
              <a:t> </a:t>
            </a:r>
            <a:r>
              <a:rPr lang="en" sz="4000" b="1" dirty="0">
                <a:solidFill>
                  <a:srgbClr val="00B0F0"/>
                </a:solidFill>
                <a:latin typeface="Century Schoolbook" panose="02040604050505020304" pitchFamily="18" charset="0"/>
              </a:rPr>
              <a:t>11. Enfoque por Competencia</a:t>
            </a:r>
            <a:r>
              <a:rPr lang="en" sz="4400" b="1" dirty="0">
                <a:solidFill>
                  <a:srgbClr val="00B0F0"/>
                </a:solidFill>
                <a:latin typeface="Century Schoolbook" panose="02040604050505020304" pitchFamily="18" charset="0"/>
              </a:rPr>
              <a:t> </a:t>
            </a:r>
            <a:endParaRPr lang="es-PE" sz="4400" b="1" dirty="0">
              <a:solidFill>
                <a:srgbClr val="00B0F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079170"/>
            <a:ext cx="7571700" cy="4422425"/>
          </a:xfrm>
        </p:spPr>
        <p:txBody>
          <a:bodyPr/>
          <a:lstStyle/>
          <a:p>
            <a:r>
              <a:rPr lang="es-PE" dirty="0"/>
              <a:t>El programa de estudio garantiza que el proceso  de enseñanza – aprendizaje incluye todos los elementos  que aseguren  el logro  de las competencias a lo largo de la formación.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4978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5"/>
            <a:ext cx="7571700" cy="1624803"/>
          </a:xfrm>
        </p:spPr>
        <p:txBody>
          <a:bodyPr/>
          <a:lstStyle/>
          <a:p>
            <a:r>
              <a:rPr lang="en" sz="4400" dirty="0">
                <a:solidFill>
                  <a:srgbClr val="00B0F0"/>
                </a:solidFill>
              </a:rPr>
              <a:t>12. Articulación  con I+D+i y Responsabilidad Social </a:t>
            </a:r>
            <a:endParaRPr lang="es-PE" sz="4400" dirty="0">
              <a:solidFill>
                <a:srgbClr val="00B0F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503714"/>
            <a:ext cx="7571700" cy="3943452"/>
          </a:xfrm>
        </p:spPr>
        <p:txBody>
          <a:bodyPr/>
          <a:lstStyle/>
          <a:p>
            <a:r>
              <a:rPr lang="es-PE" dirty="0"/>
              <a:t>El programa de estudios articula el proceso de enseñanza con la I+D+i y Responsabilidad Social,  en la que participan  estudiantes y docentes,  apuntando  a la formación integral y el logro de competencia.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3962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</a:t>
            </a:r>
            <a:r>
              <a:rPr lang="es-ES" sz="4400" dirty="0"/>
              <a:t>13. Movilidad </a:t>
            </a:r>
            <a:endParaRPr lang="es-PE" sz="4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El programa de estudios mantiene y hace uso de convenios  con universidades nacionales e internacionales  para la movilidad  de estudiantes  y docentes, así como para el intercambio de experiencias.</a:t>
            </a:r>
          </a:p>
          <a:p>
            <a:r>
              <a:rPr lang="es-PE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8114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5"/>
            <a:ext cx="7571700" cy="2049346"/>
          </a:xfrm>
        </p:spPr>
        <p:txBody>
          <a:bodyPr/>
          <a:lstStyle/>
          <a:p>
            <a:pPr algn="ctr"/>
            <a:r>
              <a:rPr lang="es-ES" sz="4400" dirty="0"/>
              <a:t>14. Selección, Evaluación, Capacitación y Perfeccionamiento </a:t>
            </a:r>
            <a:r>
              <a:rPr lang="es-ES" dirty="0"/>
              <a:t>.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797629"/>
            <a:ext cx="7571700" cy="3649538"/>
          </a:xfrm>
        </p:spPr>
        <p:txBody>
          <a:bodyPr/>
          <a:lstStyle/>
          <a:p>
            <a:r>
              <a:rPr lang="es-PE" dirty="0"/>
              <a:t>El programa de estudios selecciona, evaluá, capacita y procura  el perfeccionamiento  del personal docente para asegurar su idoneidad con lo requerido en  el documento curricular . </a:t>
            </a:r>
          </a:p>
          <a:p>
            <a:r>
              <a:rPr lang="es-PE" dirty="0"/>
              <a:t>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3711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/>
              <a:t>15. Plana Docente Adecuada </a:t>
            </a:r>
            <a:endParaRPr lang="es-PE" sz="4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El programa de estudios asegura que la plana docente  sea adecuada en  cuanto al número  e idoneidad y que guarde  coherencia con el propósito y complejidad del programa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635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770" y="1412776"/>
            <a:ext cx="8964488" cy="4525963"/>
          </a:xfrm>
        </p:spPr>
        <p:txBody>
          <a:bodyPr/>
          <a:lstStyle/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es-PE" sz="2000" dirty="0">
              <a:solidFill>
                <a:srgbClr val="14619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reconocimiento público y temporal del logro de los estándares de calidad establecidos por el Sistema Nacional de Evaluación, Acreditación y Certificación de la Calidad Educativa (SINEACE), por parte de la E.A.P. de Derecho.</a:t>
            </a: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es-PE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es-PE" sz="2000" dirty="0">
              <a:solidFill>
                <a:srgbClr val="14619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es-PE" sz="2000" dirty="0">
              <a:solidFill>
                <a:srgbClr val="14619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457200" fontAlgn="auto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General de Educación la define como “</a:t>
            </a:r>
            <a:r>
              <a:rPr lang="es-PE" sz="2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nivel óptimo de formación que deben alcanzar las personas para enfrentar los retos del desarrollo humano, ejercer su ciudadanía y continuar aprendiendo durante toda la vida</a:t>
            </a:r>
            <a:r>
              <a:rPr lang="es-P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s-PE" dirty="0"/>
          </a:p>
        </p:txBody>
      </p:sp>
      <p:sp>
        <p:nvSpPr>
          <p:cNvPr id="4" name="Rectángulo redondeado 3"/>
          <p:cNvSpPr/>
          <p:nvPr/>
        </p:nvSpPr>
        <p:spPr>
          <a:xfrm>
            <a:off x="625388" y="404664"/>
            <a:ext cx="8075240" cy="1080121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acreditación?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475656" y="3717032"/>
            <a:ext cx="6120680" cy="792088"/>
          </a:xfrm>
          <a:prstGeom prst="roundRect">
            <a:avLst/>
          </a:prstGeom>
          <a:solidFill>
            <a:srgbClr val="CC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calidad?</a:t>
            </a:r>
          </a:p>
        </p:txBody>
      </p:sp>
    </p:spTree>
    <p:extLst>
      <p:ext uri="{BB962C8B-B14F-4D97-AF65-F5344CB8AC3E}">
        <p14:creationId xmlns:p14="http://schemas.microsoft.com/office/powerpoint/2010/main" val="32184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5"/>
            <a:ext cx="7571700" cy="1868139"/>
          </a:xfrm>
        </p:spPr>
        <p:txBody>
          <a:bodyPr/>
          <a:lstStyle/>
          <a:p>
            <a:r>
              <a:rPr lang="es-ES" sz="4000" dirty="0"/>
              <a:t>16. Reconocimiento  de las actividades de labor docente. </a:t>
            </a:r>
            <a:endParaRPr lang="es-PE" sz="4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278965"/>
            <a:ext cx="7571700" cy="4168201"/>
          </a:xfrm>
        </p:spPr>
        <p:txBody>
          <a:bodyPr/>
          <a:lstStyle/>
          <a:p>
            <a:r>
              <a:rPr lang="es-PE" dirty="0"/>
              <a:t>El programa  de estudios reconoce en  la labor de los docentes tanto  aquellas actividades estructuradas (docente investigación, vinculación con el medio, gestión académica-administrativa),  como las no estructuradas ( preparación del material didáctico,  elaboración de examines, asesoría al estudiante, etc.) 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50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05477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6"/>
            <a:ext cx="7571700" cy="1713396"/>
          </a:xfrm>
        </p:spPr>
        <p:txBody>
          <a:bodyPr/>
          <a:lstStyle/>
          <a:p>
            <a:r>
              <a:rPr lang="es-ES" sz="3600" b="1" dirty="0"/>
              <a:t>17. Plan de Desarrollo  Académico del Docente.  </a:t>
            </a:r>
            <a:endParaRPr lang="es-PE" sz="36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504049"/>
            <a:ext cx="7571700" cy="3943118"/>
          </a:xfrm>
        </p:spPr>
        <p:txBody>
          <a:bodyPr/>
          <a:lstStyle/>
          <a:p>
            <a:r>
              <a:rPr lang="es-PE" dirty="0"/>
              <a:t>El programa  de estudios  debe ejecutar un  plan de desarrollo  académico que estimule  que los docentes desarrollen capacidades para  optimizar su quehacer universitario.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51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97681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6"/>
            <a:ext cx="7571700" cy="2036952"/>
          </a:xfrm>
        </p:spPr>
        <p:txBody>
          <a:bodyPr/>
          <a:lstStyle/>
          <a:p>
            <a:r>
              <a:rPr lang="es-ES" sz="4000" b="1" dirty="0"/>
              <a:t>18. Admisión  al Programa de Estudios  </a:t>
            </a:r>
            <a:endParaRPr lang="es-PE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813537"/>
            <a:ext cx="7571700" cy="3633629"/>
          </a:xfrm>
        </p:spPr>
        <p:txBody>
          <a:bodyPr/>
          <a:lstStyle/>
          <a:p>
            <a:r>
              <a:rPr lang="es-PE" dirty="0"/>
              <a:t>El proceso de admisión al programa de estudios  establece criterios en concordancia con el perfil  ingreso, claramente  especificados en  los  prospectos, que son de conocimiento público.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52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76317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6"/>
            <a:ext cx="7571700" cy="1558652"/>
          </a:xfrm>
        </p:spPr>
        <p:txBody>
          <a:bodyPr/>
          <a:lstStyle/>
          <a:p>
            <a:r>
              <a:rPr lang="es-ES" sz="4000" b="1" dirty="0"/>
              <a:t>19. Nivelación  de Ingresantes  </a:t>
            </a:r>
            <a:endParaRPr lang="es-PE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405575"/>
            <a:ext cx="7571700" cy="4041591"/>
          </a:xfrm>
        </p:spPr>
        <p:txBody>
          <a:bodyPr/>
          <a:lstStyle/>
          <a:p>
            <a:r>
              <a:rPr lang="es-PE" dirty="0"/>
              <a:t>El programa  de estudios diseña,  ejecuta y mantiene  mecanismo  que ayuden  a nivelar en  los  estudiantes, las  competencias necesarias para iniciar sus estudios  universitarios.  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53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61589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6"/>
            <a:ext cx="7571700" cy="1699328"/>
          </a:xfrm>
        </p:spPr>
        <p:txBody>
          <a:bodyPr/>
          <a:lstStyle/>
          <a:p>
            <a:r>
              <a:rPr lang="es-ES" sz="4000" b="1" dirty="0"/>
              <a:t>20. Seguimiento al desempeño  de los estudiantes  </a:t>
            </a:r>
            <a:endParaRPr lang="es-PE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335237"/>
            <a:ext cx="7571700" cy="4111930"/>
          </a:xfrm>
        </p:spPr>
        <p:txBody>
          <a:bodyPr/>
          <a:lstStyle/>
          <a:p>
            <a:r>
              <a:rPr lang="es-PE" dirty="0"/>
              <a:t>El programa  de estudios  realiza el seguimiento  al desempeño de los estudiantes, a lo largo  de la  formación  y les ofrece el apoyo necesario para lograr el avance esperado.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54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51972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6"/>
            <a:ext cx="7571700" cy="1797802"/>
          </a:xfrm>
        </p:spPr>
        <p:txBody>
          <a:bodyPr/>
          <a:lstStyle/>
          <a:p>
            <a:r>
              <a:rPr lang="es-ES" sz="4000" b="1" dirty="0"/>
              <a:t>21. Actividades Extracurriculares  </a:t>
            </a:r>
            <a:endParaRPr lang="es-PE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461845"/>
            <a:ext cx="7571700" cy="3985321"/>
          </a:xfrm>
        </p:spPr>
        <p:txBody>
          <a:bodyPr/>
          <a:lstStyle/>
          <a:p>
            <a:r>
              <a:rPr lang="es-PE" dirty="0"/>
              <a:t>El programa  de estudios promueve y evalúa la participación de estudiantes en actividades extracurriculares que  contribuyen en  su formación.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55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73667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5"/>
            <a:ext cx="7571700" cy="1727463"/>
          </a:xfrm>
        </p:spPr>
        <p:txBody>
          <a:bodyPr/>
          <a:lstStyle/>
          <a:p>
            <a:r>
              <a:rPr lang="es-ES" sz="3600" b="1" dirty="0"/>
              <a:t>22. Gestión y Calidad  de la I+D+i realizada por Docentes. </a:t>
            </a:r>
            <a:endParaRPr lang="es-PE" sz="36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293033"/>
            <a:ext cx="7571700" cy="4154133"/>
          </a:xfrm>
        </p:spPr>
        <p:txBody>
          <a:bodyPr/>
          <a:lstStyle/>
          <a:p>
            <a:r>
              <a:rPr lang="es-PE" dirty="0"/>
              <a:t>El programa  de estudios gestiona,  regula y asegura la calidad de la I+D+i realizada por docentes, relacionada al área disciplinaria a la que  pertenece,  en  coherencia con la política de I+D+i de la universidad.  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56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27523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6"/>
            <a:ext cx="7571700" cy="1783734"/>
          </a:xfrm>
        </p:spPr>
        <p:txBody>
          <a:bodyPr/>
          <a:lstStyle/>
          <a:p>
            <a:r>
              <a:rPr lang="es-ES" sz="4000" b="1" dirty="0"/>
              <a:t>23. I+D+i para la Obtención del Grado y el Titulo  </a:t>
            </a:r>
            <a:endParaRPr lang="es-PE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419643"/>
            <a:ext cx="7571700" cy="4027524"/>
          </a:xfrm>
        </p:spPr>
        <p:txBody>
          <a:bodyPr/>
          <a:lstStyle/>
          <a:p>
            <a:r>
              <a:rPr lang="es-PE" dirty="0"/>
              <a:t>El programa  de estudios asegura la rigurosidad,  pertenecía y calidad de los trabajos  del I+D+i de los estudiantes conducentes a la obtención  del grado y título profesional.    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57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4138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5"/>
            <a:ext cx="7571700" cy="2008817"/>
          </a:xfrm>
        </p:spPr>
        <p:txBody>
          <a:bodyPr/>
          <a:lstStyle/>
          <a:p>
            <a:r>
              <a:rPr lang="es-ES" sz="4400" b="1" dirty="0"/>
              <a:t>24. Publicaciones  de los Resultados de I+D+i. </a:t>
            </a:r>
            <a:endParaRPr lang="es-PE" sz="44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743199"/>
            <a:ext cx="7571700" cy="3703967"/>
          </a:xfrm>
        </p:spPr>
        <p:txBody>
          <a:bodyPr/>
          <a:lstStyle/>
          <a:p>
            <a:r>
              <a:rPr lang="es-PE" dirty="0"/>
              <a:t>El programa  de estudios fomenta que los resultados de los trabajos  del I+D+i realizados por los docentes  se publiquen,  se incorporen  a la docencia  y sean  de conocimiento de los académicos y estudiantes.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58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14475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6"/>
            <a:ext cx="7571700" cy="1544583"/>
          </a:xfrm>
        </p:spPr>
        <p:txBody>
          <a:bodyPr/>
          <a:lstStyle/>
          <a:p>
            <a:r>
              <a:rPr lang="es-ES" sz="4000" b="1" dirty="0"/>
              <a:t>25. Responsabilidad Social  </a:t>
            </a:r>
            <a:endParaRPr lang="es-PE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264898"/>
            <a:ext cx="7571700" cy="4182269"/>
          </a:xfrm>
        </p:spPr>
        <p:txBody>
          <a:bodyPr/>
          <a:lstStyle/>
          <a:p>
            <a:r>
              <a:rPr lang="es-PE" dirty="0"/>
              <a:t>El programa  de estudios identifica, define y desarrolla las acciones de responsabilidad  social articuladas con la formación  integral de los estudiantes.  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59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89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25388" y="404664"/>
            <a:ext cx="8075240" cy="1080121"/>
          </a:xfrm>
          <a:prstGeom prst="roundRect">
            <a:avLst/>
          </a:prstGeom>
          <a:solidFill>
            <a:srgbClr val="00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el modelo para la acreditación?</a:t>
            </a:r>
          </a:p>
        </p:txBody>
      </p:sp>
      <p:sp>
        <p:nvSpPr>
          <p:cNvPr id="5" name="Llamada de flecha a la derecha 4"/>
          <p:cNvSpPr/>
          <p:nvPr/>
        </p:nvSpPr>
        <p:spPr>
          <a:xfrm>
            <a:off x="628255" y="1891481"/>
            <a:ext cx="3024336" cy="1152128"/>
          </a:xfrm>
          <a:prstGeom prst="rightArrowCallou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s-PE" sz="2000" b="1" dirty="0">
                <a:solidFill>
                  <a:srgbClr val="002060"/>
                </a:solidFill>
              </a:rPr>
              <a:t>Dimensión 1: Gestión estratégica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923928" y="19888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2000" dirty="0">
                <a:solidFill>
                  <a:srgbClr val="002060"/>
                </a:solidFill>
              </a:rPr>
              <a:t>Factor 1. Planificación del programa de estudios </a:t>
            </a:r>
          </a:p>
          <a:p>
            <a:r>
              <a:rPr lang="es-PE" sz="2000" dirty="0">
                <a:solidFill>
                  <a:srgbClr val="002060"/>
                </a:solidFill>
              </a:rPr>
              <a:t>Factor 2. Gestión del perfil de egreso </a:t>
            </a:r>
          </a:p>
          <a:p>
            <a:r>
              <a:rPr lang="es-PE" sz="2000" dirty="0">
                <a:solidFill>
                  <a:srgbClr val="002060"/>
                </a:solidFill>
              </a:rPr>
              <a:t>Factor 3. Aseguramiento de la calidad </a:t>
            </a:r>
          </a:p>
        </p:txBody>
      </p:sp>
      <p:sp>
        <p:nvSpPr>
          <p:cNvPr id="7" name="Llamada de flecha a la derecha 6"/>
          <p:cNvSpPr/>
          <p:nvPr/>
        </p:nvSpPr>
        <p:spPr>
          <a:xfrm>
            <a:off x="602486" y="4221088"/>
            <a:ext cx="3177426" cy="1152128"/>
          </a:xfrm>
          <a:prstGeom prst="rightArrowCallou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s-PE" sz="2000" b="1" dirty="0">
                <a:solidFill>
                  <a:srgbClr val="002060"/>
                </a:solidFill>
              </a:rPr>
              <a:t>Dimensión 2: formación integral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923928" y="378148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2000" dirty="0">
                <a:solidFill>
                  <a:srgbClr val="002060"/>
                </a:solidFill>
              </a:rPr>
              <a:t>Factor 4. Proceso enseñanza aprendizaje </a:t>
            </a:r>
          </a:p>
          <a:p>
            <a:r>
              <a:rPr lang="es-PE" sz="2000" dirty="0">
                <a:solidFill>
                  <a:srgbClr val="002060"/>
                </a:solidFill>
              </a:rPr>
              <a:t>Factor 5. Gestión de los docentes </a:t>
            </a:r>
          </a:p>
          <a:p>
            <a:r>
              <a:rPr lang="es-PE" sz="2000" dirty="0">
                <a:solidFill>
                  <a:srgbClr val="002060"/>
                </a:solidFill>
              </a:rPr>
              <a:t>Factor 6. Seguimiento a estudiantes </a:t>
            </a:r>
          </a:p>
          <a:p>
            <a:r>
              <a:rPr lang="es-PE" sz="2000" dirty="0">
                <a:solidFill>
                  <a:srgbClr val="002060"/>
                </a:solidFill>
              </a:rPr>
              <a:t>Factor 7. Investigación, desarrollo tecnológico e innovación (</a:t>
            </a:r>
            <a:r>
              <a:rPr lang="es-PE" sz="2000" dirty="0" err="1">
                <a:solidFill>
                  <a:srgbClr val="002060"/>
                </a:solidFill>
              </a:rPr>
              <a:t>I+d+i</a:t>
            </a:r>
            <a:r>
              <a:rPr lang="es-PE" sz="2000" dirty="0">
                <a:solidFill>
                  <a:srgbClr val="002060"/>
                </a:solidFill>
              </a:rPr>
              <a:t>)</a:t>
            </a:r>
          </a:p>
          <a:p>
            <a:r>
              <a:rPr lang="es-PE" sz="2000" dirty="0">
                <a:solidFill>
                  <a:srgbClr val="002060"/>
                </a:solidFill>
              </a:rPr>
              <a:t>Factor 8. Responsabilidad social universitaria </a:t>
            </a:r>
          </a:p>
        </p:txBody>
      </p:sp>
    </p:spTree>
    <p:extLst>
      <p:ext uri="{BB962C8B-B14F-4D97-AF65-F5344CB8AC3E}">
        <p14:creationId xmlns:p14="http://schemas.microsoft.com/office/powerpoint/2010/main" val="7288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6"/>
            <a:ext cx="7571700" cy="1797802"/>
          </a:xfrm>
        </p:spPr>
        <p:txBody>
          <a:bodyPr/>
          <a:lstStyle/>
          <a:p>
            <a:r>
              <a:rPr lang="es-ES" sz="4000" b="1" dirty="0"/>
              <a:t>26. Implementación de Políticas Ambientales  </a:t>
            </a:r>
            <a:endParaRPr lang="es-PE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391507"/>
            <a:ext cx="7571700" cy="4055659"/>
          </a:xfrm>
        </p:spPr>
        <p:txBody>
          <a:bodyPr/>
          <a:lstStyle/>
          <a:p>
            <a:r>
              <a:rPr lang="es-PE" dirty="0"/>
              <a:t>El programa  de estudios implementa políticas ambientales y  monitorea el cumplimiento  de medidas de prevención en  tal ámbito. 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60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23949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6"/>
            <a:ext cx="7571700" cy="1446109"/>
          </a:xfrm>
        </p:spPr>
        <p:txBody>
          <a:bodyPr/>
          <a:lstStyle/>
          <a:p>
            <a:r>
              <a:rPr lang="es-ES" sz="4000" b="1" dirty="0"/>
              <a:t>27. Bienestar  </a:t>
            </a:r>
            <a:endParaRPr lang="es-PE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349305"/>
            <a:ext cx="7571700" cy="4097862"/>
          </a:xfrm>
        </p:spPr>
        <p:txBody>
          <a:bodyPr/>
          <a:lstStyle/>
          <a:p>
            <a:r>
              <a:rPr lang="es-PE" dirty="0"/>
              <a:t>El programa  de estudios asegura que los estudiantes,  docentes y personal administrativo tengan acceso a servicios de bienestar para mejorar  su desempeño  y formación, asimismo evalúa el impacto de dichos servicios.   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61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99720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6"/>
            <a:ext cx="7571700" cy="1797802"/>
          </a:xfrm>
        </p:spPr>
        <p:txBody>
          <a:bodyPr/>
          <a:lstStyle/>
          <a:p>
            <a:r>
              <a:rPr lang="es-ES" sz="4400" b="1" dirty="0"/>
              <a:t>28. Equipamiento y uso de la Infraestructura  </a:t>
            </a:r>
            <a:endParaRPr lang="es-PE" sz="44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700997"/>
            <a:ext cx="7571700" cy="3746170"/>
          </a:xfrm>
        </p:spPr>
        <p:txBody>
          <a:bodyPr/>
          <a:lstStyle/>
          <a:p>
            <a:r>
              <a:rPr lang="es-PE" dirty="0"/>
              <a:t>El programa  de estudios tiene la infraestructura (salones de clases,  oficinas,  laboratorios,  talleres, equipamiento), y el equipamiento pertinentes para su desarrollo.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62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93370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5"/>
            <a:ext cx="7571700" cy="1910343"/>
          </a:xfrm>
        </p:spPr>
        <p:txBody>
          <a:bodyPr/>
          <a:lstStyle/>
          <a:p>
            <a:r>
              <a:rPr lang="es-ES" sz="4000" b="1" dirty="0"/>
              <a:t>29. Mantenimiento de la Infraestructura  </a:t>
            </a:r>
            <a:endParaRPr lang="es-PE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616591"/>
            <a:ext cx="7571700" cy="3830576"/>
          </a:xfrm>
        </p:spPr>
        <p:txBody>
          <a:bodyPr/>
          <a:lstStyle/>
          <a:p>
            <a:r>
              <a:rPr lang="es-PE" dirty="0"/>
              <a:t>El programa  de estudios mantiene y ejecuta un  programa de desarrollo, ampliación,  mantenimiento,  renovación y seguridad de su infraestructura y equipamiento,  garantizado su funcionamiento.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63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37752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6"/>
            <a:ext cx="7571700" cy="1516448"/>
          </a:xfrm>
        </p:spPr>
        <p:txBody>
          <a:bodyPr/>
          <a:lstStyle/>
          <a:p>
            <a:r>
              <a:rPr lang="es-ES" sz="4000" b="1" dirty="0"/>
              <a:t>30. Sistema de Información  y Comunicación  </a:t>
            </a:r>
            <a:endParaRPr lang="es-PE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377439"/>
            <a:ext cx="7571700" cy="4069727"/>
          </a:xfrm>
        </p:spPr>
        <p:txBody>
          <a:bodyPr/>
          <a:lstStyle/>
          <a:p>
            <a:r>
              <a:rPr lang="es-PE" dirty="0"/>
              <a:t>El programa  de estudios tiene implementado un  sistema de información  y comunicación accesible, como  apoyo a la gestión   académica, I+D+i y a la gestión administrativa.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64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39055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6"/>
            <a:ext cx="7571700" cy="1671192"/>
          </a:xfrm>
        </p:spPr>
        <p:txBody>
          <a:bodyPr/>
          <a:lstStyle/>
          <a:p>
            <a:r>
              <a:rPr lang="es-ES" sz="4000" b="1" dirty="0"/>
              <a:t>31. Centros de Información y Referencia </a:t>
            </a:r>
            <a:endParaRPr lang="es-PE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630657"/>
            <a:ext cx="7571700" cy="3816509"/>
          </a:xfrm>
        </p:spPr>
        <p:txBody>
          <a:bodyPr/>
          <a:lstStyle/>
          <a:p>
            <a:r>
              <a:rPr lang="es-PE" dirty="0"/>
              <a:t>El programa  de estudio hace uso de centro de información  y referencia  o similares acorde a las necesidades  de estudiantes  y docentes,  disponibles  en la universidad,  gestionados a través de un  programa  de actualización y mejora continua.   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65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18725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5"/>
            <a:ext cx="7571700" cy="1980681"/>
          </a:xfrm>
        </p:spPr>
        <p:txBody>
          <a:bodyPr/>
          <a:lstStyle/>
          <a:p>
            <a:r>
              <a:rPr lang="es-ES" sz="4000" b="1" dirty="0"/>
              <a:t>32. Recursos Humanos  para la Gestión del Programa de Estudios. </a:t>
            </a:r>
            <a:endParaRPr lang="es-PE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391507"/>
            <a:ext cx="7571700" cy="4055659"/>
          </a:xfrm>
        </p:spPr>
        <p:txBody>
          <a:bodyPr/>
          <a:lstStyle/>
          <a:p>
            <a:r>
              <a:rPr lang="es-PE" dirty="0"/>
              <a:t>El grupo directivo  o alta dirección del programa de estudio está formado por profesionales calificados que gestionan su desarrollo y fortalecimiento.  Asimismo el programa de estudio  dispone del personal administrativo para dar soporte  o a sus actividades.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66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53709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5"/>
            <a:ext cx="7571700" cy="1572719"/>
          </a:xfrm>
        </p:spPr>
        <p:txBody>
          <a:bodyPr/>
          <a:lstStyle/>
          <a:p>
            <a:r>
              <a:rPr lang="es-ES" sz="4000" b="1" dirty="0"/>
              <a:t>33. Logro de Competencias </a:t>
            </a:r>
            <a:endParaRPr lang="es-PE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405575"/>
            <a:ext cx="7571700" cy="4041592"/>
          </a:xfrm>
        </p:spPr>
        <p:txBody>
          <a:bodyPr/>
          <a:lstStyle/>
          <a:p>
            <a:r>
              <a:rPr lang="es-PE" dirty="0"/>
              <a:t>El programa  de estudio utiliza mecanismos para evaluar  que los egresados  cuenten con las competencias definidas en  el perfil de egreso.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67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07689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150" y="410825"/>
            <a:ext cx="7571700" cy="1727463"/>
          </a:xfrm>
        </p:spPr>
        <p:txBody>
          <a:bodyPr/>
          <a:lstStyle/>
          <a:p>
            <a:r>
              <a:rPr lang="es-ES" sz="4000" b="1" dirty="0"/>
              <a:t>34. Seguimiento a Egresados  y Objetivos Educacionales  </a:t>
            </a:r>
            <a:endParaRPr lang="es-PE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6150" y="2504049"/>
            <a:ext cx="7571700" cy="3943118"/>
          </a:xfrm>
        </p:spPr>
        <p:txBody>
          <a:bodyPr/>
          <a:lstStyle/>
          <a:p>
            <a:r>
              <a:rPr lang="es-PE" dirty="0"/>
              <a:t>El programa  de estudio mantiene  un  registro  actualizado de sus egresados  y establece un  vinculo permanente con ellos,  monitoreando su inserción  laboral y el logro de los objetivos educacionales.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68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24623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>
            <a:spLocks noGrp="1"/>
          </p:cNvSpPr>
          <p:nvPr>
            <p:ph type="ctrTitle" idx="4294967295"/>
          </p:nvPr>
        </p:nvSpPr>
        <p:spPr>
          <a:xfrm>
            <a:off x="685800" y="587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6000" b="1" dirty="0"/>
              <a:t>Gracias</a:t>
            </a:r>
            <a:r>
              <a:rPr lang="en" sz="6000" b="1" dirty="0"/>
              <a:t>!</a:t>
            </a:r>
            <a:endParaRPr sz="6000" b="1" dirty="0"/>
          </a:p>
        </p:txBody>
      </p:sp>
      <p:sp>
        <p:nvSpPr>
          <p:cNvPr id="376" name="Google Shape;376;p36"/>
          <p:cNvSpPr txBox="1">
            <a:spLocks noGrp="1"/>
          </p:cNvSpPr>
          <p:nvPr>
            <p:ph type="subTitle" idx="4294967295"/>
          </p:nvPr>
        </p:nvSpPr>
        <p:spPr>
          <a:xfrm>
            <a:off x="685801" y="2186550"/>
            <a:ext cx="4747334" cy="97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PE" sz="3200" dirty="0"/>
              <a:t>occaa@unmsm.edu.pe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600" b="1" dirty="0"/>
          </a:p>
        </p:txBody>
      </p:sp>
      <p:sp>
        <p:nvSpPr>
          <p:cNvPr id="378" name="Google Shape;378;p36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67C11D2-B2BE-413A-80E0-628AA25581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971"/>
          <a:stretch/>
        </p:blipFill>
        <p:spPr>
          <a:xfrm>
            <a:off x="7564324" y="4358936"/>
            <a:ext cx="851754" cy="9473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725E7C4-DDBD-45F8-AC52-C598F401C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8" b="35717"/>
          <a:stretch/>
        </p:blipFill>
        <p:spPr>
          <a:xfrm>
            <a:off x="6157478" y="5415736"/>
            <a:ext cx="2521256" cy="7753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flecha a la derecha 3"/>
          <p:cNvSpPr/>
          <p:nvPr/>
        </p:nvSpPr>
        <p:spPr>
          <a:xfrm>
            <a:off x="755575" y="1988840"/>
            <a:ext cx="3108909" cy="1152128"/>
          </a:xfrm>
          <a:prstGeom prst="rightArrow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s-PE" sz="2000" b="1" dirty="0">
                <a:solidFill>
                  <a:srgbClr val="002060"/>
                </a:solidFill>
              </a:rPr>
              <a:t>Dimensión 3: soporte institucional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139952" y="210323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Clr>
                <a:prstClr val="black"/>
              </a:buClr>
            </a:pPr>
            <a:r>
              <a:rPr lang="es-PE" sz="2000" dirty="0">
                <a:solidFill>
                  <a:srgbClr val="002060"/>
                </a:solidFill>
              </a:rPr>
              <a:t>Factor 9. Servicios de bienestar</a:t>
            </a:r>
          </a:p>
          <a:p>
            <a:pPr lvl="0" algn="just">
              <a:buClr>
                <a:prstClr val="black"/>
              </a:buClr>
            </a:pPr>
            <a:r>
              <a:rPr lang="es-PE" sz="2000" dirty="0">
                <a:solidFill>
                  <a:srgbClr val="002060"/>
                </a:solidFill>
              </a:rPr>
              <a:t>Factor 10. Infraestructura y soporte </a:t>
            </a:r>
          </a:p>
          <a:p>
            <a:pPr lvl="0" algn="just">
              <a:buClr>
                <a:prstClr val="black"/>
              </a:buClr>
            </a:pPr>
            <a:r>
              <a:rPr lang="es-PE" sz="2000" dirty="0">
                <a:solidFill>
                  <a:srgbClr val="002060"/>
                </a:solidFill>
              </a:rPr>
              <a:t>Factor 11. Recursos humanos </a:t>
            </a:r>
          </a:p>
        </p:txBody>
      </p:sp>
      <p:sp>
        <p:nvSpPr>
          <p:cNvPr id="6" name="Llamada de flecha a la derecha 5"/>
          <p:cNvSpPr/>
          <p:nvPr/>
        </p:nvSpPr>
        <p:spPr>
          <a:xfrm>
            <a:off x="755575" y="3732421"/>
            <a:ext cx="3351747" cy="1152128"/>
          </a:xfrm>
          <a:prstGeom prst="rightArrowCallou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s-PE" sz="2000" b="1" dirty="0">
                <a:solidFill>
                  <a:srgbClr val="002060"/>
                </a:solidFill>
              </a:rPr>
              <a:t>Dimensión 4: resultados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283969" y="4005064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prstClr val="black"/>
              </a:buClr>
            </a:pPr>
            <a:r>
              <a:rPr lang="es-PE" sz="2000" dirty="0">
                <a:solidFill>
                  <a:srgbClr val="002060"/>
                </a:solidFill>
              </a:rPr>
              <a:t>Factor 12. Verificación del perfil de egreso </a:t>
            </a:r>
          </a:p>
        </p:txBody>
      </p:sp>
    </p:spTree>
    <p:extLst>
      <p:ext uri="{BB962C8B-B14F-4D97-AF65-F5344CB8AC3E}">
        <p14:creationId xmlns:p14="http://schemas.microsoft.com/office/powerpoint/2010/main" val="266549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646757-3105-4B66-9CD6-115085BF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8DEC47-B5BB-4E6F-B624-DD8103DB4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468209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7744B0-1F4B-418B-B238-5F491B01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35DC901-28A6-4160-9D08-BC9E4529A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598968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12968" cy="535040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7504" y="18864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/>
              <a:t>	</a:t>
            </a:r>
            <a:r>
              <a:rPr lang="es-PE" sz="2800" b="1" dirty="0">
                <a:solidFill>
                  <a:srgbClr val="002060"/>
                </a:solidFill>
              </a:rPr>
              <a:t>PROPUESTA DE CRONOGRAMA DE 	ACTIVIDADES DEL COMITÉ DE CALIDAD  AÑO 2017</a:t>
            </a:r>
          </a:p>
        </p:txBody>
      </p:sp>
    </p:spTree>
    <p:extLst>
      <p:ext uri="{BB962C8B-B14F-4D97-AF65-F5344CB8AC3E}">
        <p14:creationId xmlns:p14="http://schemas.microsoft.com/office/powerpoint/2010/main" val="231895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864096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  <a:t>Dimensión 1: Gestión estratégica </a:t>
            </a:r>
            <a:b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s-PE" sz="3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26115" y="23451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</a:rPr>
              <a:t>1. Propósitos articulados 	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207024" y="26975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</a:rPr>
              <a:t>2. Participación de los grupos de interés 	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207024" y="30216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</a:rPr>
              <a:t>3. Revisión periódica y participativa de las políticas y objetivos 	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184449" y="360437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</a:rPr>
              <a:t>4.  Sostenibilidad 	</a:t>
            </a:r>
          </a:p>
        </p:txBody>
      </p:sp>
      <p:sp>
        <p:nvSpPr>
          <p:cNvPr id="9" name="Llamada de flecha hacia abajo 8"/>
          <p:cNvSpPr/>
          <p:nvPr/>
        </p:nvSpPr>
        <p:spPr>
          <a:xfrm>
            <a:off x="4211960" y="1731288"/>
            <a:ext cx="3062227" cy="606457"/>
          </a:xfrm>
          <a:prstGeom prst="downArrowCallou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Estándares</a:t>
            </a:r>
          </a:p>
        </p:txBody>
      </p:sp>
      <p:sp>
        <p:nvSpPr>
          <p:cNvPr id="10" name="Elipse 9"/>
          <p:cNvSpPr/>
          <p:nvPr/>
        </p:nvSpPr>
        <p:spPr>
          <a:xfrm>
            <a:off x="467544" y="2451837"/>
            <a:ext cx="2088232" cy="1337203"/>
          </a:xfrm>
          <a:prstGeom prst="ellipse">
            <a:avLst/>
          </a:prstGeom>
          <a:solidFill>
            <a:srgbClr val="66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002060"/>
                </a:solidFill>
              </a:rPr>
              <a:t>Planificación del Programa de Estudios</a:t>
            </a:r>
          </a:p>
        </p:txBody>
      </p:sp>
      <p:sp>
        <p:nvSpPr>
          <p:cNvPr id="11" name="Elipse 10"/>
          <p:cNvSpPr/>
          <p:nvPr/>
        </p:nvSpPr>
        <p:spPr>
          <a:xfrm>
            <a:off x="539552" y="4056237"/>
            <a:ext cx="1872208" cy="10289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002060"/>
                </a:solidFill>
              </a:rPr>
              <a:t>Gestión del Perfil de Egreso</a:t>
            </a:r>
          </a:p>
        </p:txBody>
      </p:sp>
      <p:sp>
        <p:nvSpPr>
          <p:cNvPr id="12" name="Llamada de flecha hacia abajo 11"/>
          <p:cNvSpPr/>
          <p:nvPr/>
        </p:nvSpPr>
        <p:spPr>
          <a:xfrm>
            <a:off x="179512" y="1684853"/>
            <a:ext cx="3062227" cy="606457"/>
          </a:xfrm>
          <a:prstGeom prst="downArrowCallou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Factores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207024" y="416864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+mn-lt"/>
              </a:rPr>
              <a:t>5. Pertinencia del perfil de egreso 	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184449" y="455512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+mn-lt"/>
              </a:rPr>
              <a:t>6. Revisión del perfil de egreso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5" name="Elipse 14"/>
          <p:cNvSpPr/>
          <p:nvPr/>
        </p:nvSpPr>
        <p:spPr>
          <a:xfrm>
            <a:off x="327551" y="5394552"/>
            <a:ext cx="2372241" cy="1028947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700" dirty="0">
                <a:solidFill>
                  <a:srgbClr val="002060"/>
                </a:solidFill>
              </a:rPr>
              <a:t>Aseguramiento de la calidad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178061" y="55058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+mn-lt"/>
              </a:rPr>
              <a:t>7. Sistema de gestión de la calidad (SGC) 	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207024" y="5817385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+mn-lt"/>
              </a:rPr>
              <a:t>8. Planes de mejora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0" name="Flecha a la derecha con muesca 19"/>
          <p:cNvSpPr/>
          <p:nvPr/>
        </p:nvSpPr>
        <p:spPr>
          <a:xfrm>
            <a:off x="3118810" y="4168648"/>
            <a:ext cx="864096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lecha a la derecha con muesca 20"/>
          <p:cNvSpPr/>
          <p:nvPr/>
        </p:nvSpPr>
        <p:spPr>
          <a:xfrm>
            <a:off x="3118810" y="2790343"/>
            <a:ext cx="864096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lecha a la derecha con muesca 21"/>
          <p:cNvSpPr/>
          <p:nvPr/>
        </p:nvSpPr>
        <p:spPr>
          <a:xfrm>
            <a:off x="3118810" y="5472783"/>
            <a:ext cx="864096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96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562827" y="19070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</a:rPr>
              <a:t>9. Currículo	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469959" y="2246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</a:rPr>
              <a:t>10. Características del plan de estudios	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468302" y="26091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</a:rPr>
              <a:t>11. Enfoque por competencias	</a:t>
            </a:r>
          </a:p>
        </p:txBody>
      </p:sp>
      <p:sp>
        <p:nvSpPr>
          <p:cNvPr id="9" name="Llamada de flecha hacia abajo 8"/>
          <p:cNvSpPr/>
          <p:nvPr/>
        </p:nvSpPr>
        <p:spPr>
          <a:xfrm>
            <a:off x="4578490" y="1314956"/>
            <a:ext cx="3062227" cy="606457"/>
          </a:xfrm>
          <a:prstGeom prst="downArrowCallou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Estándares</a:t>
            </a:r>
          </a:p>
        </p:txBody>
      </p:sp>
      <p:sp>
        <p:nvSpPr>
          <p:cNvPr id="10" name="Elipse 9"/>
          <p:cNvSpPr/>
          <p:nvPr/>
        </p:nvSpPr>
        <p:spPr>
          <a:xfrm>
            <a:off x="469226" y="2344627"/>
            <a:ext cx="1979758" cy="1152537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002060"/>
                </a:solidFill>
              </a:rPr>
              <a:t>Proceso Enseñanza Aprendizaje</a:t>
            </a:r>
          </a:p>
        </p:txBody>
      </p:sp>
      <p:sp>
        <p:nvSpPr>
          <p:cNvPr id="11" name="Elipse 10"/>
          <p:cNvSpPr/>
          <p:nvPr/>
        </p:nvSpPr>
        <p:spPr>
          <a:xfrm>
            <a:off x="576776" y="4062120"/>
            <a:ext cx="1872208" cy="1028947"/>
          </a:xfrm>
          <a:prstGeom prst="ellipse">
            <a:avLst/>
          </a:prstGeom>
          <a:solidFill>
            <a:srgbClr val="66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002060"/>
                </a:solidFill>
              </a:rPr>
              <a:t>Gestión de los Docentes</a:t>
            </a:r>
          </a:p>
        </p:txBody>
      </p:sp>
      <p:sp>
        <p:nvSpPr>
          <p:cNvPr id="12" name="Llamada de flecha hacia abajo 11"/>
          <p:cNvSpPr/>
          <p:nvPr/>
        </p:nvSpPr>
        <p:spPr>
          <a:xfrm>
            <a:off x="196606" y="1309807"/>
            <a:ext cx="3062227" cy="606457"/>
          </a:xfrm>
          <a:prstGeom prst="downArrowCallou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Factores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437004" y="3813267"/>
            <a:ext cx="5226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</a:rPr>
              <a:t>14. Selección, evaluación, capacitación y perfeccionamiento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457631" y="2937630"/>
            <a:ext cx="5303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</a:rPr>
              <a:t>12. Articulación con </a:t>
            </a:r>
            <a:r>
              <a:rPr lang="es-PE" dirty="0" err="1">
                <a:solidFill>
                  <a:srgbClr val="002060"/>
                </a:solidFill>
                <a:latin typeface="+mn-lt"/>
              </a:rPr>
              <a:t>I+D+i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 y responsabilidad social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457384" y="322554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002060"/>
                </a:solidFill>
              </a:rPr>
              <a:t>13. Movilidad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490006" y="4672954"/>
            <a:ext cx="512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</a:rPr>
              <a:t>16. Reconocimiento de las actividades de labor docente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457384" y="439192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+mn-lt"/>
              </a:rPr>
              <a:t>15. Plana docente adecuada 	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512587" y="5236923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</a:rPr>
              <a:t>17. Plan de desarrollo académico</a:t>
            </a:r>
          </a:p>
        </p:txBody>
      </p:sp>
      <p:sp>
        <p:nvSpPr>
          <p:cNvPr id="17" name="Elipse 16"/>
          <p:cNvSpPr/>
          <p:nvPr/>
        </p:nvSpPr>
        <p:spPr>
          <a:xfrm>
            <a:off x="468763" y="5656023"/>
            <a:ext cx="2119189" cy="1000905"/>
          </a:xfrm>
          <a:prstGeom prst="ellipse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002060"/>
                </a:solidFill>
              </a:rPr>
              <a:t>Seguimiento a estudiantes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482789" y="5820348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dirty="0">
                <a:solidFill>
                  <a:srgbClr val="002060"/>
                </a:solidFill>
                <a:latin typeface="+mn-lt"/>
              </a:rPr>
              <a:t>18. Admisión al programa de estudios	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512587" y="6160893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+mn-lt"/>
              </a:rPr>
              <a:t>19. Nivelación de ingresantes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6" name="Título 3"/>
          <p:cNvSpPr>
            <a:spLocks noGrp="1"/>
          </p:cNvSpPr>
          <p:nvPr>
            <p:ph type="title"/>
          </p:nvPr>
        </p:nvSpPr>
        <p:spPr>
          <a:xfrm>
            <a:off x="683604" y="260648"/>
            <a:ext cx="8229600" cy="864096"/>
          </a:xfrm>
          <a:prstGeom prst="roundRect">
            <a:avLst/>
          </a:prstGeom>
          <a:solidFill>
            <a:srgbClr val="CC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  <a:t>Dimensión 2: Formación integral</a:t>
            </a:r>
            <a:b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s-PE" sz="3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7" name="Flecha a la derecha con muesca 26"/>
          <p:cNvSpPr/>
          <p:nvPr/>
        </p:nvSpPr>
        <p:spPr>
          <a:xfrm>
            <a:off x="2587953" y="2609188"/>
            <a:ext cx="670880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Flecha a la derecha con muesca 27"/>
          <p:cNvSpPr/>
          <p:nvPr/>
        </p:nvSpPr>
        <p:spPr>
          <a:xfrm>
            <a:off x="2654514" y="4303334"/>
            <a:ext cx="782490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Flecha a la derecha con muesca 28"/>
          <p:cNvSpPr/>
          <p:nvPr/>
        </p:nvSpPr>
        <p:spPr>
          <a:xfrm>
            <a:off x="2698731" y="5794948"/>
            <a:ext cx="769571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916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4" grpId="0"/>
      <p:bldP spid="2" grpId="0"/>
      <p:bldP spid="18" grpId="0"/>
      <p:bldP spid="19" grpId="0"/>
      <p:bldP spid="20" grpId="0"/>
      <p:bldP spid="21" grpId="0"/>
      <p:bldP spid="17" grpId="0" animBg="1"/>
      <p:bldP spid="22" grpId="0"/>
      <p:bldP spid="23" grpId="0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10518</TotalTime>
  <Words>2713</Words>
  <Application>Microsoft Office PowerPoint</Application>
  <PresentationFormat>Presentación en pantalla (4:3)</PresentationFormat>
  <Paragraphs>308</Paragraphs>
  <Slides>72</Slides>
  <Notes>26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80" baseType="lpstr">
      <vt:lpstr>Aharoni</vt:lpstr>
      <vt:lpstr>Arial</vt:lpstr>
      <vt:lpstr>Calibri</vt:lpstr>
      <vt:lpstr>Century Schoolbook</vt:lpstr>
      <vt:lpstr>Segoe UI Black</vt:lpstr>
      <vt:lpstr>Source Sans Pro</vt:lpstr>
      <vt:lpstr>Diseño predeterminado</vt:lpstr>
      <vt:lpstr>MSPhotoEd.3</vt:lpstr>
      <vt:lpstr>COMITÉ DE CALIDAD DE LA FACULTAD DE DERECHO Y C.CP. Rumbo a la acreditación Nacional de la  Escuela Profesional de Derecho UNMSM</vt:lpstr>
      <vt:lpstr>Presentation Title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Dimensión 1: Gestión estratégica  </vt:lpstr>
      <vt:lpstr> Dimensión 2: Formación integral </vt:lpstr>
      <vt:lpstr>Presentación de PowerPoint</vt:lpstr>
      <vt:lpstr> Dimensión 3: Soporte Institucional </vt:lpstr>
      <vt:lpstr> Dimensión 4: 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Estándares del Modelo de Acreditación para Programas</vt:lpstr>
      <vt:lpstr>1. Propósitos articulados</vt:lpstr>
      <vt:lpstr>Preguntas</vt:lpstr>
      <vt:lpstr>Preguntas</vt:lpstr>
      <vt:lpstr>2. Participación de los grupos de interés</vt:lpstr>
      <vt:lpstr>Preguntas</vt:lpstr>
      <vt:lpstr>Preguntas</vt:lpstr>
      <vt:lpstr>Preguntas</vt:lpstr>
      <vt:lpstr>3. Revisión periódica y participativa de las políticas y objetivos</vt:lpstr>
      <vt:lpstr>Preguntas</vt:lpstr>
      <vt:lpstr>Preguntas</vt:lpstr>
      <vt:lpstr>4.Sostenibilidad</vt:lpstr>
      <vt:lpstr>Preguntas</vt:lpstr>
      <vt:lpstr>Preguntas</vt:lpstr>
      <vt:lpstr>5. Pertinencia del perfil de egreso</vt:lpstr>
      <vt:lpstr>Preguntas</vt:lpstr>
      <vt:lpstr>Preguntas</vt:lpstr>
      <vt:lpstr>6. Revisión del perfil de egreso</vt:lpstr>
      <vt:lpstr>Preguntas</vt:lpstr>
      <vt:lpstr>7. Sistema de gestión de la calidad (SGC) </vt:lpstr>
      <vt:lpstr>Presentación de PowerPoint</vt:lpstr>
      <vt:lpstr>8. Planes de mejora</vt:lpstr>
      <vt:lpstr>Preguntas</vt:lpstr>
      <vt:lpstr>Preguntas</vt:lpstr>
      <vt:lpstr>            9. Plan de Estudios </vt:lpstr>
      <vt:lpstr>10. Caracteristicas del Plan de Estudios </vt:lpstr>
      <vt:lpstr>      11. Enfoque por Competencia </vt:lpstr>
      <vt:lpstr>12. Articulación  con I+D+i y Responsabilidad Social </vt:lpstr>
      <vt:lpstr>   13. Movilidad </vt:lpstr>
      <vt:lpstr>14. Selección, Evaluación, Capacitación y Perfeccionamiento .</vt:lpstr>
      <vt:lpstr>15. Plana Docente Adecuada </vt:lpstr>
      <vt:lpstr>16. Reconocimiento  de las actividades de labor docente. </vt:lpstr>
      <vt:lpstr>17. Plan de Desarrollo  Académico del Docente.  </vt:lpstr>
      <vt:lpstr>18. Admisión  al Programa de Estudios  </vt:lpstr>
      <vt:lpstr>19. Nivelación  de Ingresantes  </vt:lpstr>
      <vt:lpstr>20. Seguimiento al desempeño  de los estudiantes  </vt:lpstr>
      <vt:lpstr>21. Actividades Extracurriculares  </vt:lpstr>
      <vt:lpstr>22. Gestión y Calidad  de la I+D+i realizada por Docentes. </vt:lpstr>
      <vt:lpstr>23. I+D+i para la Obtención del Grado y el Titulo  </vt:lpstr>
      <vt:lpstr>24. Publicaciones  de los Resultados de I+D+i. </vt:lpstr>
      <vt:lpstr>25. Responsabilidad Social  </vt:lpstr>
      <vt:lpstr>26. Implementación de Políticas Ambientales  </vt:lpstr>
      <vt:lpstr>27. Bienestar  </vt:lpstr>
      <vt:lpstr>28. Equipamiento y uso de la Infraestructura  </vt:lpstr>
      <vt:lpstr>29. Mantenimiento de la Infraestructura  </vt:lpstr>
      <vt:lpstr>30. Sistema de Información  y Comunicación  </vt:lpstr>
      <vt:lpstr>31. Centros de Información y Referencia </vt:lpstr>
      <vt:lpstr>32. Recursos Humanos  para la Gestión del Programa de Estudios. </vt:lpstr>
      <vt:lpstr>33. Logro de Competencias </vt:lpstr>
      <vt:lpstr>34. Seguimiento a Egresados  y Objetivos Educacionales  </vt:lpstr>
      <vt:lpstr>Gracias!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Usuario</cp:lastModifiedBy>
  <cp:revision>904</cp:revision>
  <dcterms:created xsi:type="dcterms:W3CDTF">2010-05-23T14:28:12Z</dcterms:created>
  <dcterms:modified xsi:type="dcterms:W3CDTF">2019-08-15T18:06:50Z</dcterms:modified>
</cp:coreProperties>
</file>